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76" r:id="rId3"/>
  </p:sldMasterIdLst>
  <p:notesMasterIdLst>
    <p:notesMasterId r:id="rId49"/>
  </p:notesMasterIdLst>
  <p:sldIdLst>
    <p:sldId id="256" r:id="rId4"/>
    <p:sldId id="279" r:id="rId5"/>
    <p:sldId id="263" r:id="rId6"/>
    <p:sldId id="265" r:id="rId7"/>
    <p:sldId id="268" r:id="rId8"/>
    <p:sldId id="269" r:id="rId9"/>
    <p:sldId id="270" r:id="rId10"/>
    <p:sldId id="272" r:id="rId11"/>
    <p:sldId id="274" r:id="rId12"/>
    <p:sldId id="275" r:id="rId13"/>
    <p:sldId id="276" r:id="rId14"/>
    <p:sldId id="257" r:id="rId15"/>
    <p:sldId id="281" r:id="rId16"/>
    <p:sldId id="282" r:id="rId17"/>
    <p:sldId id="283" r:id="rId18"/>
    <p:sldId id="285" r:id="rId19"/>
    <p:sldId id="286" r:id="rId20"/>
    <p:sldId id="287" r:id="rId21"/>
    <p:sldId id="273" r:id="rId22"/>
    <p:sldId id="293" r:id="rId23"/>
    <p:sldId id="294" r:id="rId24"/>
    <p:sldId id="295" r:id="rId25"/>
    <p:sldId id="284" r:id="rId26"/>
    <p:sldId id="296" r:id="rId27"/>
    <p:sldId id="297" r:id="rId28"/>
    <p:sldId id="298" r:id="rId29"/>
    <p:sldId id="299" r:id="rId30"/>
    <p:sldId id="300" r:id="rId31"/>
    <p:sldId id="260" r:id="rId32"/>
    <p:sldId id="301" r:id="rId33"/>
    <p:sldId id="302" r:id="rId34"/>
    <p:sldId id="303" r:id="rId35"/>
    <p:sldId id="266" r:id="rId36"/>
    <p:sldId id="267" r:id="rId37"/>
    <p:sldId id="304" r:id="rId38"/>
    <p:sldId id="305" r:id="rId39"/>
    <p:sldId id="306" r:id="rId40"/>
    <p:sldId id="307" r:id="rId41"/>
    <p:sldId id="308" r:id="rId42"/>
    <p:sldId id="259" r:id="rId43"/>
    <p:sldId id="309" r:id="rId44"/>
    <p:sldId id="310" r:id="rId45"/>
    <p:sldId id="311" r:id="rId46"/>
    <p:sldId id="312" r:id="rId47"/>
    <p:sldId id="288" r:id="rId48"/>
  </p:sldIdLst>
  <p:sldSz cx="12192000" cy="6858000"/>
  <p:notesSz cx="6858000" cy="9144000"/>
  <p:embeddedFontLs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Century Gothic" panose="020B0502020202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274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8b3c2bcd4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88b3c2bcd4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88b3c2bcd4_1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8b3c2bcd4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88b3c2bcd4_1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88b3c2bcd4_1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366" name="Google Shape;3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21" name="Google Shape;4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36" name="Google Shape;43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bg-BG"/>
              <a:t>Какви емоции предизвиква у Вас?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303" name="Google Shape;3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344" name="Google Shape;3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372" name="Google Shape;3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14" name="Google Shape;4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45" name="Google Shape;44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75" name="Google Shape;47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587ba1a41_0_2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0587ba1a41_0_2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30587ba1a41_0_25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bg-BG"/>
              <a:t>Понятието не е ново.. бележи началото си от… но в последните години в образованието е актуална в сферата на новите технологии и изкуствен интелект. Личностно развитие. Според Ж.Пиаже. Хауърд Гарднър съвкупност от..  Социална интелигентност </a:t>
            </a: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587ba1a41_0_2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0587ba1a41_0_2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g30587ba1a41_0_24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637152361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3063715236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637152361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3063715236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637152361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3063715236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587ba1a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30587ba1a4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30587ba1a4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8" name="Google Shape;2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a6e2761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30a6e2761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30a6e27613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364" name="Google Shape;3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329" name="Google Shape;3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3cf19fe6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03cf19fe6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303cf19fe6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45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1" name="Google Shape;2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8b3c2bcd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88b3c2bcd4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388b3c2bcd4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8b3c2bcd4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88b3c2bcd4_1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388b3c2bcd4_1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852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7775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948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4762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4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0" name="Google Shape;40;p4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6178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68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910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5405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9235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109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8363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7347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8117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1539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38045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2932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7051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6894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446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74686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7629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2354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552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0408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376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18444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0628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ouXhi_CfBV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tube.tv/watch/%D0%BE%D1%82%D0%B2%D1%8A%D1%82%D1%80%D0%B5-%D0%BD%D0%B0%D0%B2%D1%8A%D0%BD-2015-%D0%B1%D0%B3-%D0%B0%D1%83%D0%B4%D0%B8%D0%BE_o4J78TGYo9vDimu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il.google.com/mail/u/0/#sent/FMfcgzQcpnNMsTVcWVlbvHzcnqZqpWx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hyperlink" Target="https://www.youtube.com/watch?v=1oh6pT_mhoY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1CHPnZfFmUouTub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X_oy9614HQ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deafkids.bg/course/view.php?id=27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8y_1EWIE9I&amp;t=11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png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Icx7hBWeULM&amp;list=RDCMUCIE-NuqjXjz9DHulnzA8ONg&amp;index=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1.png"/><Relationship Id="rId4" Type="http://schemas.openxmlformats.org/officeDocument/2006/relationships/hyperlink" Target="http://drive.google.com/file/d/1z_oFKj_gL1BxBb7eciaIR8pb2kOCtqqu/view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1.png"/><Relationship Id="rId4" Type="http://schemas.openxmlformats.org/officeDocument/2006/relationships/hyperlink" Target="http://drive.google.com/file/d/1DIRFXEarBQhmqwkRLn8QHPxYwPPx7UIG/view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1.png"/><Relationship Id="rId4" Type="http://schemas.openxmlformats.org/officeDocument/2006/relationships/hyperlink" Target="http://drive.google.com/file/d/1c7jIb8wkawB26UZbnvVQqMcxDd3zMsog/view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1.png"/><Relationship Id="rId4" Type="http://schemas.openxmlformats.org/officeDocument/2006/relationships/hyperlink" Target="http://drive.google.com/file/d/1bdKDSQAtkOaHGmjMdpvOVH2JqV7LwpVa/view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1.png"/><Relationship Id="rId4" Type="http://schemas.openxmlformats.org/officeDocument/2006/relationships/hyperlink" Target="http://drive.google.com/file/d/1g68CyLjpX48j0BuNc9vc95u1kXX-FCWQ/view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xCPxzkwBKo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6.png"/><Relationship Id="rId4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572000" y="452285"/>
            <a:ext cx="7403690" cy="405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360045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2400" b="1" dirty="0">
                <a:solidFill>
                  <a:srgbClr val="27457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bg-BG" sz="2600" b="1" dirty="0">
                <a:solidFill>
                  <a:srgbClr val="27457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Развитие на социално-емоционални умения на учениците от начален етап“ </a:t>
            </a:r>
            <a:endParaRPr sz="2600" b="1" dirty="0">
              <a:solidFill>
                <a:srgbClr val="27457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360045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2600" b="1" dirty="0">
                <a:solidFill>
                  <a:srgbClr val="27457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 Националната програма „Без агресия за сигурна образователна среда”</a:t>
            </a:r>
            <a:br>
              <a:rPr lang="bg-BG" sz="2600" b="1" dirty="0">
                <a:solidFill>
                  <a:srgbClr val="27457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500" b="1" dirty="0">
              <a:solidFill>
                <a:srgbClr val="27457B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360045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0A2D4487-B69D-796E-A811-1C8548F6F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216716BA-6163-CFCA-DE18-D257B3D4E857}"/>
              </a:ext>
            </a:extLst>
          </p:cNvPr>
          <p:cNvSpPr txBox="1"/>
          <p:nvPr/>
        </p:nvSpPr>
        <p:spPr>
          <a:xfrm>
            <a:off x="4788311" y="4365523"/>
            <a:ext cx="7403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rgbClr val="006699"/>
                </a:solidFill>
              </a:rPr>
              <a:t>                                             Треньори</a:t>
            </a:r>
            <a:r>
              <a:rPr lang="bg-BG" sz="1600" dirty="0">
                <a:solidFill>
                  <a:srgbClr val="006699"/>
                </a:solidFill>
              </a:rPr>
              <a:t>: </a:t>
            </a:r>
          </a:p>
          <a:p>
            <a:r>
              <a:rPr lang="bg-BG" sz="1600" dirty="0">
                <a:solidFill>
                  <a:srgbClr val="006699"/>
                </a:solidFill>
              </a:rPr>
              <a:t>                                                                    Антоанета Янева-Петкова</a:t>
            </a:r>
          </a:p>
          <a:p>
            <a:r>
              <a:rPr lang="bg-BG" sz="1600" dirty="0">
                <a:solidFill>
                  <a:srgbClr val="006699"/>
                </a:solidFill>
              </a:rPr>
              <a:t>Жаклина Спиридонова                                  Мариана Михова</a:t>
            </a:r>
          </a:p>
          <a:p>
            <a:r>
              <a:rPr lang="bg-BG" sz="1600" dirty="0">
                <a:solidFill>
                  <a:srgbClr val="006699"/>
                </a:solidFill>
              </a:rPr>
              <a:t>Ирина Петрова                                               Венелина </a:t>
            </a:r>
            <a:r>
              <a:rPr lang="bg-BG" sz="1600" dirty="0" err="1">
                <a:solidFill>
                  <a:srgbClr val="006699"/>
                </a:solidFill>
              </a:rPr>
              <a:t>Буланова</a:t>
            </a:r>
            <a:endParaRPr lang="bg-BG" sz="1600" dirty="0">
              <a:solidFill>
                <a:srgbClr val="006699"/>
              </a:solidFill>
            </a:endParaRPr>
          </a:p>
          <a:p>
            <a:r>
              <a:rPr lang="bg-BG" sz="1600" dirty="0">
                <a:solidFill>
                  <a:srgbClr val="006699"/>
                </a:solidFill>
              </a:rPr>
              <a:t>Биляна Германова                                         Анита </a:t>
            </a:r>
            <a:r>
              <a:rPr lang="bg-BG" sz="1600" dirty="0" err="1">
                <a:solidFill>
                  <a:srgbClr val="006699"/>
                </a:solidFill>
              </a:rPr>
              <a:t>Карадинкова</a:t>
            </a:r>
            <a:endParaRPr lang="bg-BG" sz="1600" dirty="0">
              <a:solidFill>
                <a:srgbClr val="006699"/>
              </a:solidFill>
            </a:endParaRPr>
          </a:p>
          <a:p>
            <a:endParaRPr lang="bg-BG" sz="1600" dirty="0">
              <a:solidFill>
                <a:srgbClr val="006699"/>
              </a:solidFill>
            </a:endParaRPr>
          </a:p>
          <a:p>
            <a:endParaRPr lang="bg-BG" sz="1600" dirty="0">
              <a:solidFill>
                <a:srgbClr val="006699"/>
              </a:solidFill>
            </a:endParaRPr>
          </a:p>
          <a:p>
            <a:endParaRPr lang="bg-BG" sz="1600" dirty="0">
              <a:solidFill>
                <a:srgbClr val="006699"/>
              </a:solidFill>
            </a:endParaRPr>
          </a:p>
          <a:p>
            <a:r>
              <a:rPr lang="bg-BG" sz="1600" dirty="0">
                <a:solidFill>
                  <a:srgbClr val="006699"/>
                </a:solidFill>
              </a:rPr>
              <a:t>Равда, 15.11.2025 година</a:t>
            </a:r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678A7A5B-1213-867A-5605-2EEF562C7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418" y="4805714"/>
            <a:ext cx="1428750" cy="10731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/>
        </p:nvSpPr>
        <p:spPr>
          <a:xfrm>
            <a:off x="176980" y="434298"/>
            <a:ext cx="11847871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Как СЕО влияние върху социалното функциониране?</a:t>
            </a:r>
            <a:endParaRPr sz="3200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722675" y="4162452"/>
            <a:ext cx="2868000" cy="186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Подобрени комуникативни умения</a:t>
            </a:r>
            <a:endParaRPr sz="24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689626" y="1511950"/>
            <a:ext cx="3345600" cy="186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Развитие на сътрудничество и работа в екип</a:t>
            </a:r>
            <a:endParaRPr sz="29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34"/>
          <p:cNvSpPr/>
          <p:nvPr/>
        </p:nvSpPr>
        <p:spPr>
          <a:xfrm>
            <a:off x="8156775" y="1511950"/>
            <a:ext cx="2724300" cy="186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Превенция на агресия и изолация</a:t>
            </a:r>
            <a:endParaRPr sz="24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B3BCFC6A-EAD1-69CC-FBDD-94802D74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23" y="1199534"/>
            <a:ext cx="2838011" cy="2674375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00A4BF4-5681-358A-A2E2-D99AB71B7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676" y="3669362"/>
            <a:ext cx="2279748" cy="2238375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61B5B331-6F30-C512-B889-EE179F3C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226" y="4369450"/>
            <a:ext cx="3825195" cy="16602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/>
        </p:nvSpPr>
        <p:spPr>
          <a:xfrm>
            <a:off x="1387371" y="460295"/>
            <a:ext cx="9709850" cy="788100"/>
          </a:xfrm>
          <a:prstGeom prst="rect">
            <a:avLst/>
          </a:prstGeom>
          <a:noFill/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54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Дългосрочно значение на СЕО</a:t>
            </a:r>
            <a:endParaRPr sz="5400" b="1" dirty="0">
              <a:solidFill>
                <a:srgbClr val="0070C0"/>
              </a:solidFill>
              <a:highlight>
                <a:srgbClr val="0070C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2011473" y="1769066"/>
            <a:ext cx="2431974" cy="2120525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D9EAD3"/>
          </a:solidFill>
          <a:ln w="73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0700" tIns="70700" rIns="70700" bIns="70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87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Подготовка за успешен личен и професионален живот</a:t>
            </a:r>
            <a:endParaRPr sz="2000" b="1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5429400" y="1658595"/>
            <a:ext cx="2008800" cy="22095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D9EAD3"/>
          </a:solidFill>
          <a:ln w="73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0700" tIns="70700" rIns="70700" bIns="70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8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Умения за адаптация и устойчивост</a:t>
            </a:r>
            <a:endParaRPr sz="2000" b="1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2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8252512" y="1680091"/>
            <a:ext cx="2572803" cy="22095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D9EAD3"/>
          </a:solidFill>
          <a:ln w="73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0700" tIns="70700" rIns="70700" bIns="70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8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Изграждане на здрави взаимоотношения</a:t>
            </a:r>
            <a:endParaRPr sz="2000" b="1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2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5429400" y="4438125"/>
            <a:ext cx="716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496" y="4362832"/>
            <a:ext cx="9350725" cy="16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700"/>
              <a:buFont typeface="Century Gothic"/>
              <a:buNone/>
            </a:pPr>
            <a:r>
              <a:rPr lang="bg-BG" sz="4500" b="1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Игра за представяне</a:t>
            </a:r>
            <a:endParaRPr sz="4500" b="1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4800" b="1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713" y="1405801"/>
            <a:ext cx="2703368" cy="237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6801" y="1714391"/>
            <a:ext cx="2700719" cy="199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0000" y="1405801"/>
            <a:ext cx="2813280" cy="23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63270" y="1539063"/>
            <a:ext cx="2890720" cy="21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415600" y="4186407"/>
            <a:ext cx="1123696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bg-BG" sz="2400" b="1" i="0" u="none" strike="noStrike" cap="none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Игра</a:t>
            </a:r>
            <a:r>
              <a:rPr lang="bg-BG" sz="2400" b="0" i="0" u="none" strike="noStrike" cap="none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bg-BG" sz="2400" b="1" i="0" u="none" strike="noStrike" cap="none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«Една истини и една лъжа»</a:t>
            </a:r>
            <a:r>
              <a:rPr lang="bg-BG" sz="2400" b="0" i="0" u="none" strike="noStrike" cap="none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b="0" i="0" u="none" strike="noStrike" cap="none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bg-BG" sz="2400" b="0" i="0" u="none" strike="noStrike" cap="none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400" b="0" i="0" u="none" strike="noStrike" cap="none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bg-BG" sz="24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Всеки участник казва името си</a:t>
            </a:r>
            <a:r>
              <a:rPr lang="bg-BG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bg-BG" sz="24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две неща за себе си, като едното нещо е истина, другото е измислица. Участниците показват един пръст, ако мислят че първото твърдение е лъжа и два пръста за второто. </a:t>
            </a:r>
            <a:endParaRPr sz="14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6437" y="1"/>
            <a:ext cx="7797498" cy="661711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/>
          <p:nvPr/>
        </p:nvSpPr>
        <p:spPr>
          <a:xfrm>
            <a:off x="0" y="-110530"/>
            <a:ext cx="333313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bg-BG" sz="5400" b="0" i="0" u="none" strike="noStrike" cap="none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Моделът CASEL</a:t>
            </a:r>
            <a:endParaRPr sz="5400" b="0" i="0" u="none" strike="noStrike" cap="none" dirty="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70899FCC-F78B-9E90-72C5-18C60DC3B482}"/>
              </a:ext>
            </a:extLst>
          </p:cNvPr>
          <p:cNvSpPr txBox="1"/>
          <p:nvPr/>
        </p:nvSpPr>
        <p:spPr>
          <a:xfrm>
            <a:off x="-49161" y="5903893"/>
            <a:ext cx="121133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bg-BG" sz="5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bg-BG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Видео: </a:t>
            </a:r>
            <a:r>
              <a:rPr kumimoji="0" lang="bg-BG" sz="1600" b="0" i="0" u="sng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(1) SEL 101: </a:t>
            </a:r>
            <a:r>
              <a:rPr kumimoji="0" lang="bg-BG" sz="1600" b="0" i="0" u="sng" strike="noStrike" kern="0" cap="none" spc="0" normalizeH="0" baseline="0" noProof="0" dirty="0" err="1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</a:t>
            </a:r>
            <a:r>
              <a:rPr kumimoji="0" lang="bg-BG" sz="1600" b="0" i="0" u="sng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bg-BG" sz="1600" b="0" i="0" u="sng" strike="noStrike" kern="0" cap="none" spc="0" normalizeH="0" baseline="0" noProof="0" dirty="0" err="1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</a:t>
            </a:r>
            <a:r>
              <a:rPr kumimoji="0" lang="bg-BG" sz="1600" b="0" i="0" u="sng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bg-BG" sz="1600" b="0" i="0" u="sng" strike="noStrike" kern="0" cap="none" spc="0" normalizeH="0" baseline="0" noProof="0" dirty="0" err="1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kumimoji="0" lang="bg-BG" sz="1600" b="0" i="0" u="sng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bg-BG" sz="1600" b="0" i="0" u="sng" strike="noStrike" kern="0" cap="none" spc="0" normalizeH="0" baseline="0" noProof="0" dirty="0" err="1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</a:t>
            </a:r>
            <a:r>
              <a:rPr kumimoji="0" lang="bg-BG" sz="1600" b="0" i="0" u="sng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bg-BG" sz="1600" b="0" i="0" u="sng" strike="noStrike" kern="0" cap="none" spc="0" normalizeH="0" baseline="0" noProof="0" dirty="0" err="1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competencies</a:t>
            </a:r>
            <a:r>
              <a:rPr kumimoji="0" lang="bg-BG" sz="1600" b="0" i="0" u="sng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bg-BG" sz="1600" b="0" i="0" u="sng" strike="noStrike" kern="0" cap="none" spc="0" normalizeH="0" baseline="0" noProof="0" dirty="0" err="1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kumimoji="0" lang="bg-BG" sz="1600" b="0" i="0" u="sng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bg-BG" sz="1600" b="0" i="0" u="sng" strike="noStrike" kern="0" cap="none" spc="0" normalizeH="0" baseline="0" noProof="0" dirty="0" err="1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</a:t>
            </a:r>
            <a:r>
              <a:rPr kumimoji="0" lang="bg-BG" sz="1600" b="0" i="0" u="sng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bg-BG" sz="1600" b="0" i="0" u="sng" strike="noStrike" kern="0" cap="none" spc="0" normalizeH="0" baseline="0" noProof="0" dirty="0" err="1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settings</a:t>
            </a:r>
            <a:r>
              <a:rPr kumimoji="0" lang="bg-BG" sz="1600" b="0" i="0" u="sng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- </a:t>
            </a:r>
            <a:r>
              <a:rPr kumimoji="0" lang="bg-BG" sz="1600" b="0" i="0" u="sng" strike="noStrike" kern="0" cap="none" spc="0" normalizeH="0" baseline="0" noProof="0" dirty="0" err="1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endParaRPr lang="en-US" sz="1600" dirty="0"/>
          </a:p>
        </p:txBody>
      </p:sp>
      <p:pic>
        <p:nvPicPr>
          <p:cNvPr id="4" name="Google Shape;393;p42" title="cheese popcorn free image | Peakpx">
            <a:hlinkClick r:id="rId4"/>
            <a:extLst>
              <a:ext uri="{FF2B5EF4-FFF2-40B4-BE49-F238E27FC236}">
                <a16:creationId xmlns:a16="http://schemas.microsoft.com/office/drawing/2014/main" id="{6308F895-78FA-9EFD-D3C1-D1712DD5D6B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9594"/>
          <a:stretch/>
        </p:blipFill>
        <p:spPr>
          <a:xfrm>
            <a:off x="10031733" y="5043861"/>
            <a:ext cx="1687800" cy="157325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>
            <a:spLocks noGrp="1"/>
          </p:cNvSpPr>
          <p:nvPr>
            <p:ph type="title"/>
          </p:nvPr>
        </p:nvSpPr>
        <p:spPr>
          <a:xfrm>
            <a:off x="108156" y="91940"/>
            <a:ext cx="11721932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6940"/>
              <a:buFont typeface="Century Gothic"/>
              <a:buNone/>
            </a:pPr>
            <a:r>
              <a:rPr lang="bg-BG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Модел CASEL-</a:t>
            </a:r>
            <a:br>
              <a:rPr lang="bg-BG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bg-BG" sz="27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Сътрудничество за академично, социално и емоционално обучение</a:t>
            </a:r>
            <a:endParaRPr sz="2700" b="1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433"/>
              <a:buFont typeface="Calibri"/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7" name="Google Shape;377;p41"/>
          <p:cNvSpPr txBox="1">
            <a:spLocks noGrp="1"/>
          </p:cNvSpPr>
          <p:nvPr>
            <p:ph type="body" idx="1"/>
          </p:nvPr>
        </p:nvSpPr>
        <p:spPr>
          <a:xfrm>
            <a:off x="0" y="852812"/>
            <a:ext cx="11764275" cy="186561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69330" lvl="0" indent="0" algn="ctr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30"/>
              <a:buNone/>
            </a:pPr>
            <a:r>
              <a:rPr lang="bg-BG" sz="1982" b="1" dirty="0">
                <a:latin typeface="Century Gothic"/>
                <a:ea typeface="Century Gothic"/>
                <a:cs typeface="Century Gothic"/>
                <a:sym typeface="Century Gothic"/>
              </a:rPr>
              <a:t>Социално-емоционалното учене (СЕУ) </a:t>
            </a:r>
            <a:r>
              <a:rPr lang="bg-BG" sz="1982" dirty="0">
                <a:latin typeface="Century Gothic"/>
                <a:ea typeface="Century Gothic"/>
                <a:cs typeface="Century Gothic"/>
                <a:sym typeface="Century Gothic"/>
              </a:rPr>
              <a:t>е процесът на развиване на самосъзнание, самоконтрол и междуличностни умения, които са жизненоважни за успеха в училище, на работното място и в живота.</a:t>
            </a:r>
            <a:endParaRPr sz="1982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9330" lvl="0" indent="0" algn="ctr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410"/>
              <a:buNone/>
            </a:pPr>
            <a:r>
              <a:rPr lang="bg-BG" sz="4210" b="1" dirty="0"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sz="2340" dirty="0"/>
          </a:p>
        </p:txBody>
      </p:sp>
      <p:sp>
        <p:nvSpPr>
          <p:cNvPr id="378" name="Google Shape;378;p41"/>
          <p:cNvSpPr txBox="1"/>
          <p:nvPr/>
        </p:nvSpPr>
        <p:spPr>
          <a:xfrm>
            <a:off x="427725" y="2015614"/>
            <a:ext cx="10103351" cy="85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6933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</a:t>
            </a:r>
            <a:r>
              <a:rPr lang="bg-BG" sz="2000" b="1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Себепознание и увереност в собствените възможности: </a:t>
            </a:r>
            <a:endParaRPr sz="20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p41"/>
          <p:cNvSpPr txBox="1"/>
          <p:nvPr/>
        </p:nvSpPr>
        <p:spPr>
          <a:xfrm>
            <a:off x="953729" y="2959674"/>
            <a:ext cx="7794121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28700" lvl="2" indent="-55899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endParaRPr lang="bg-BG"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028700" lvl="2" indent="-55899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bg-BG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уменията за правилно разчитане на собствените емоции, мисли и ценности (Видео</a:t>
            </a:r>
            <a:r>
              <a:rPr lang="bg-BG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200" dirty="0"/>
          </a:p>
        </p:txBody>
      </p:sp>
      <p:sp>
        <p:nvSpPr>
          <p:cNvPr id="380" name="Google Shape;380;p41"/>
          <p:cNvSpPr txBox="1"/>
          <p:nvPr/>
        </p:nvSpPr>
        <p:spPr>
          <a:xfrm>
            <a:off x="953729" y="2811003"/>
            <a:ext cx="7794121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28700" lvl="2" indent="-55899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bg-BG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разбирането как те влияят върху поведението. </a:t>
            </a:r>
            <a:endParaRPr sz="1800" dirty="0"/>
          </a:p>
        </p:txBody>
      </p:sp>
      <p:pic>
        <p:nvPicPr>
          <p:cNvPr id="381" name="Google Shape;381;p41" descr="https://playtube.tv/watch/%D0%BE%D1%82%D0%B2%D1%8A%D1%82%D1%80%D0%B5-%D0%BD%D0%B0%D0%B2%D1%8A%D0%BD-2015-%D0%B1%D0%B3-%D0%B0%D1%83%D0%B4%D0%B8%D0%BE_o4J78TGYo9vDimu.html&#10;" title="cheese popcorn free image | Peakpx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9594"/>
          <a:stretch/>
        </p:blipFill>
        <p:spPr>
          <a:xfrm>
            <a:off x="10287367" y="2430133"/>
            <a:ext cx="1249476" cy="1164676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2" name="Google Shape;382;p41"/>
          <p:cNvSpPr txBox="1"/>
          <p:nvPr/>
        </p:nvSpPr>
        <p:spPr>
          <a:xfrm>
            <a:off x="953729" y="3872137"/>
            <a:ext cx="7794121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28700" lvl="2" indent="-55899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bg-BG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способност за преценка на силните и слабите страни</a:t>
            </a:r>
            <a:endParaRPr sz="1800" dirty="0"/>
          </a:p>
        </p:txBody>
      </p:sp>
      <p:sp>
        <p:nvSpPr>
          <p:cNvPr id="383" name="Google Shape;383;p41"/>
          <p:cNvSpPr txBox="1"/>
          <p:nvPr/>
        </p:nvSpPr>
        <p:spPr>
          <a:xfrm>
            <a:off x="953729" y="4187702"/>
            <a:ext cx="9519859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28700" lvl="2" indent="-55899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bg-BG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увереност в себе си, позитивност  и готовност за развитие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953729" y="4481745"/>
            <a:ext cx="9251696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2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  Самоуправление на емоциите и поведението</a:t>
            </a:r>
            <a:endParaRPr sz="2000" dirty="0"/>
          </a:p>
        </p:txBody>
      </p:sp>
      <p:sp>
        <p:nvSpPr>
          <p:cNvPr id="385" name="Google Shape;385;p41"/>
          <p:cNvSpPr txBox="1"/>
          <p:nvPr/>
        </p:nvSpPr>
        <p:spPr>
          <a:xfrm rot="10800000" flipV="1">
            <a:off x="658761" y="5237094"/>
            <a:ext cx="552362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67964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bg-BG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ефективно справяне със стреса</a:t>
            </a:r>
            <a:endParaRPr sz="1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658761" y="4966299"/>
            <a:ext cx="9872315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67964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bg-BG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контрол върху импулсите и мотивация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658761" y="5514078"/>
            <a:ext cx="9872315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67964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bg-BG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умението за поставяне на лични и академични цели и следването им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51A91559-10D2-12C9-AF7A-ED96AAB91533}"/>
              </a:ext>
            </a:extLst>
          </p:cNvPr>
          <p:cNvSpPr txBox="1"/>
          <p:nvPr/>
        </p:nvSpPr>
        <p:spPr>
          <a:xfrm>
            <a:off x="10164395" y="3579015"/>
            <a:ext cx="181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„Отвътре навън“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821650" y="-198425"/>
            <a:ext cx="37005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25000" lnSpcReduction="20000"/>
          </a:bodyPr>
          <a:lstStyle/>
          <a:p>
            <a:pPr marL="778916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5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78916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bg-BG" sz="7400" b="1" u="sng"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bg-BG" sz="8000" b="1" u="sng">
                <a:latin typeface="Century Gothic"/>
                <a:ea typeface="Century Gothic"/>
                <a:cs typeface="Century Gothic"/>
                <a:sym typeface="Century Gothic"/>
              </a:rPr>
              <a:t>Социални умения</a:t>
            </a:r>
            <a:endParaRPr sz="5500" b="1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0" lvl="0" indent="0" algn="l" rtl="0">
              <a:lnSpc>
                <a:spcPct val="115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ct val="342856"/>
              <a:buNone/>
            </a:pPr>
            <a:endParaRPr sz="5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ct val="342857"/>
              <a:buNone/>
            </a:pPr>
            <a:endParaRPr sz="6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2857"/>
              <a:buNone/>
            </a:pP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232650" y="523300"/>
            <a:ext cx="954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70008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bg-BG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Да отчитат гледната точка на другия и да изпитват емпатия, </a:t>
            </a:r>
            <a:endParaRPr sz="1600"/>
          </a:p>
        </p:txBody>
      </p:sp>
      <p:sp>
        <p:nvSpPr>
          <p:cNvPr id="396" name="Google Shape;396;p42"/>
          <p:cNvSpPr txBox="1"/>
          <p:nvPr/>
        </p:nvSpPr>
        <p:spPr>
          <a:xfrm>
            <a:off x="232650" y="775075"/>
            <a:ext cx="758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7000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bg-BG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Разбиране на социалните и етични норми на поведение</a:t>
            </a:r>
            <a:endParaRPr sz="1600"/>
          </a:p>
        </p:txBody>
      </p:sp>
      <p:sp>
        <p:nvSpPr>
          <p:cNvPr id="397" name="Google Shape;397;p42"/>
          <p:cNvSpPr txBox="1"/>
          <p:nvPr/>
        </p:nvSpPr>
        <p:spPr>
          <a:xfrm>
            <a:off x="232650" y="978350"/>
            <a:ext cx="1157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7000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bg-BG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Разпознаване на ресурсите и подкрепата, налични в семейството, училището, общността</a:t>
            </a:r>
            <a:endParaRPr sz="1600"/>
          </a:p>
        </p:txBody>
      </p:sp>
      <p:sp>
        <p:nvSpPr>
          <p:cNvPr id="398" name="Google Shape;398;p42"/>
          <p:cNvSpPr txBox="1"/>
          <p:nvPr/>
        </p:nvSpPr>
        <p:spPr>
          <a:xfrm>
            <a:off x="840425" y="1653975"/>
            <a:ext cx="922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78916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 Умения за създаване на връзки и приятелства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2"/>
          <p:cNvSpPr txBox="1"/>
          <p:nvPr/>
        </p:nvSpPr>
        <p:spPr>
          <a:xfrm>
            <a:off x="232650" y="2205875"/>
            <a:ext cx="1157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698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bg-BG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умения за създаване и поддържане здравословни и устойчиви връзки с различни хора и групи.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2"/>
          <p:cNvSpPr txBox="1"/>
          <p:nvPr/>
        </p:nvSpPr>
        <p:spPr>
          <a:xfrm>
            <a:off x="232200" y="2528325"/>
            <a:ext cx="11727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698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bg-BG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умения за общуване- ясно комуникиране на послания, умения за слушане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2"/>
          <p:cNvSpPr txBox="1"/>
          <p:nvPr/>
        </p:nvSpPr>
        <p:spPr>
          <a:xfrm>
            <a:off x="245825" y="2846138"/>
            <a:ext cx="1033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698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bg-BG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съвместна работа с други хора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245825" y="3129363"/>
            <a:ext cx="98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698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bg-BG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устойчивост при социален натиск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45825" y="3462213"/>
            <a:ext cx="1040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698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bg-BG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търсене и предлагане на помощ</a:t>
            </a:r>
            <a:endParaRPr sz="1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840425" y="4078300"/>
            <a:ext cx="1009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78916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Отговорно вземане на решения</a:t>
            </a:r>
            <a:endParaRPr sz="2000" b="1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245825" y="4403625"/>
            <a:ext cx="11125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698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bg-BG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умения за правене на  конструктивни избори по отношение на собственото поведение и социалните взаимоотношения</a:t>
            </a:r>
            <a:endParaRPr sz="1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245825" y="5181000"/>
            <a:ext cx="1075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698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bg-BG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реалистична оценка на последствията от различни действия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245825" y="5612100"/>
            <a:ext cx="10759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indent="-698500">
              <a:lnSpc>
                <a:spcPct val="150000"/>
              </a:lnSpc>
              <a:buClr>
                <a:schemeClr val="dk1"/>
              </a:buClr>
              <a:buSzPts val="1600"/>
              <a:buChar char="○"/>
            </a:pPr>
            <a:r>
              <a:rPr lang="bg-BG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съобразяване със собственото благополучието и това на другите.</a:t>
            </a:r>
            <a:endParaRPr sz="1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236000" y="1344075"/>
            <a:ext cx="348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4716" lvl="1" indent="-7000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bg-BG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толерантност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2907000" y="156125"/>
            <a:ext cx="637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3433"/>
              <a:buFont typeface="Cambria"/>
              <a:buNone/>
            </a:pPr>
            <a:r>
              <a:rPr lang="bg-BG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Помагало- на www.sel.bg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4" name="Google Shape;424;p44"/>
          <p:cNvSpPr txBox="1">
            <a:spLocks noGrp="1"/>
          </p:cNvSpPr>
          <p:nvPr>
            <p:ph type="body" idx="1"/>
          </p:nvPr>
        </p:nvSpPr>
        <p:spPr>
          <a:xfrm>
            <a:off x="463683" y="931660"/>
            <a:ext cx="11360700" cy="56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●"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20 теми 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●"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4 теми във всяка от 5-те области за всеки един клас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●"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Всяка тема е организирана в следните 8 точки: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Темите в наръчника са разделени по възрасти за първи, втори, трети и четвърти клас, като следват следната структура: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1. Каква е целта на заниманието? Тук се посочва и съответната област от Касел.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2. Какви компетенции (знания, умения, нагласи) се развиват чрез него? Какво знае, казва, може и прави ученикът?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3. Какви са най-подходящите методи, които да приложат учителите? 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4. С кои образователни форми може да се реализира?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5. Кога е добре да се реализира – в началото, в края на програмата, при формиране на нов клас/група, след вече взети други сесии?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6. Какви материали са необходими при реализирането му?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7. Кого биха могли да поканят учителите като партньор, гост, лектор при реализирането му? (ако е приложимо)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>
                <a:latin typeface="Century Gothic"/>
                <a:ea typeface="Century Gothic"/>
                <a:cs typeface="Century Gothic"/>
                <a:sym typeface="Century Gothic"/>
              </a:rPr>
              <a:t>8. Връзка с други учебни предмети и извънкласни и училищни форми.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29"/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29"/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28"/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>
            <a:spLocks noGrp="1"/>
          </p:cNvSpPr>
          <p:nvPr>
            <p:ph type="title"/>
          </p:nvPr>
        </p:nvSpPr>
        <p:spPr>
          <a:xfrm>
            <a:off x="347975" y="569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65F"/>
              </a:buClr>
              <a:buSzPts val="1800"/>
              <a:buFont typeface="Cambria"/>
              <a:buNone/>
            </a:pPr>
            <a:r>
              <a:rPr lang="bg-BG" sz="2700" b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Методология СЕО 1-4 клас</a:t>
            </a:r>
            <a:endParaRPr sz="2700" b="1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0" name="Google Shape;43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025" y="2593354"/>
            <a:ext cx="2722544" cy="386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973" y="312270"/>
            <a:ext cx="2722547" cy="385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5"/>
          <p:cNvPicPr preferRelativeResize="0"/>
          <p:nvPr/>
        </p:nvPicPr>
        <p:blipFill rotWithShape="1">
          <a:blip r:embed="rId5">
            <a:alphaModFix/>
          </a:blip>
          <a:srcRect t="3381"/>
          <a:stretch/>
        </p:blipFill>
        <p:spPr>
          <a:xfrm>
            <a:off x="3327283" y="1331399"/>
            <a:ext cx="4319674" cy="538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5"/>
          <p:cNvPicPr preferRelativeResize="0"/>
          <p:nvPr/>
        </p:nvPicPr>
        <p:blipFill rotWithShape="1">
          <a:blip r:embed="rId6">
            <a:alphaModFix/>
          </a:blip>
          <a:srcRect t="2050" b="-2049"/>
          <a:stretch/>
        </p:blipFill>
        <p:spPr>
          <a:xfrm>
            <a:off x="7724686" y="1197953"/>
            <a:ext cx="4212364" cy="52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>
            <a:spLocks noGrp="1"/>
          </p:cNvSpPr>
          <p:nvPr>
            <p:ph type="title"/>
          </p:nvPr>
        </p:nvSpPr>
        <p:spPr>
          <a:xfrm>
            <a:off x="2785144" y="194671"/>
            <a:ext cx="6621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3433"/>
              <a:buFont typeface="Cambria"/>
              <a:buNone/>
            </a:pPr>
            <a:r>
              <a:rPr lang="bg-BG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Методи и техники за СЕО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9" name="Google Shape;439;p46"/>
          <p:cNvSpPr txBox="1">
            <a:spLocks noGrp="1"/>
          </p:cNvSpPr>
          <p:nvPr>
            <p:ph type="body" idx="1"/>
          </p:nvPr>
        </p:nvSpPr>
        <p:spPr>
          <a:xfrm>
            <a:off x="415600" y="1536628"/>
            <a:ext cx="53331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●"/>
            </a:pPr>
            <a:r>
              <a:rPr lang="bg-BG" sz="3200">
                <a:latin typeface="Century Gothic"/>
                <a:ea typeface="Century Gothic"/>
                <a:cs typeface="Century Gothic"/>
                <a:sym typeface="Century Gothic"/>
              </a:rPr>
              <a:t>Дискусия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●"/>
            </a:pPr>
            <a:r>
              <a:rPr lang="bg-BG" sz="3200">
                <a:latin typeface="Century Gothic"/>
                <a:ea typeface="Century Gothic"/>
                <a:cs typeface="Century Gothic"/>
                <a:sym typeface="Century Gothic"/>
              </a:rPr>
              <a:t>Мозъчна атака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●"/>
            </a:pPr>
            <a:r>
              <a:rPr lang="bg-BG" sz="3200">
                <a:latin typeface="Century Gothic"/>
                <a:ea typeface="Century Gothic"/>
                <a:cs typeface="Century Gothic"/>
                <a:sym typeface="Century Gothic"/>
              </a:rPr>
              <a:t>Ролева игра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●"/>
            </a:pPr>
            <a:r>
              <a:rPr lang="bg-BG" sz="3200">
                <a:latin typeface="Century Gothic"/>
                <a:ea typeface="Century Gothic"/>
                <a:cs typeface="Century Gothic"/>
                <a:sym typeface="Century Gothic"/>
              </a:rPr>
              <a:t>Работа  в малки групи и екипи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p46"/>
          <p:cNvSpPr txBox="1">
            <a:spLocks noGrp="1"/>
          </p:cNvSpPr>
          <p:nvPr>
            <p:ph type="body" idx="2"/>
          </p:nvPr>
        </p:nvSpPr>
        <p:spPr>
          <a:xfrm>
            <a:off x="6443200" y="1536627"/>
            <a:ext cx="5333100" cy="3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●"/>
            </a:pPr>
            <a:r>
              <a:rPr lang="bg-BG" sz="3200">
                <a:latin typeface="Century Gothic"/>
                <a:ea typeface="Century Gothic"/>
                <a:cs typeface="Century Gothic"/>
                <a:sym typeface="Century Gothic"/>
              </a:rPr>
              <a:t>Казуси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●"/>
            </a:pPr>
            <a:r>
              <a:rPr lang="bg-BG" sz="3200">
                <a:latin typeface="Century Gothic"/>
                <a:ea typeface="Century Gothic"/>
                <a:cs typeface="Century Gothic"/>
                <a:sym typeface="Century Gothic"/>
              </a:rPr>
              <a:t>Дневник на емоциите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●"/>
            </a:pPr>
            <a:r>
              <a:rPr lang="bg-BG" sz="3200">
                <a:latin typeface="Century Gothic"/>
                <a:ea typeface="Century Gothic"/>
                <a:cs typeface="Century Gothic"/>
                <a:sym typeface="Century Gothic"/>
              </a:rPr>
              <a:t>Рефлексия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●"/>
            </a:pPr>
            <a:r>
              <a:rPr lang="bg-BG" sz="3200">
                <a:latin typeface="Century Gothic"/>
                <a:ea typeface="Century Gothic"/>
                <a:cs typeface="Century Gothic"/>
                <a:sym typeface="Century Gothic"/>
              </a:rPr>
              <a:t>Арт дейности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3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646050" y="5013425"/>
            <a:ext cx="44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Уроци в Просвета линк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2" name="Google Shape;442;p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519" y="5708025"/>
            <a:ext cx="8477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5550" y="5150923"/>
            <a:ext cx="5333100" cy="114979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 txBox="1">
            <a:spLocks noGrp="1"/>
          </p:cNvSpPr>
          <p:nvPr>
            <p:ph type="title"/>
          </p:nvPr>
        </p:nvSpPr>
        <p:spPr>
          <a:xfrm>
            <a:off x="1304829" y="174800"/>
            <a:ext cx="918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Century Gothic"/>
              <a:buNone/>
            </a:pPr>
            <a:r>
              <a:rPr lang="en-US" sz="31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Първа</a:t>
            </a:r>
            <a:r>
              <a:rPr lang="en-US" sz="31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1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1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31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Себепознание</a:t>
            </a:r>
            <a:r>
              <a:rPr lang="en-US" sz="31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31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увереност</a:t>
            </a:r>
            <a:r>
              <a:rPr lang="en-US" sz="31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lang="en-US" sz="31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собствените</a:t>
            </a:r>
            <a:r>
              <a:rPr lang="en-US" sz="31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1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възможности</a:t>
            </a:r>
            <a:r>
              <a:rPr lang="en-US" sz="31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31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Трети</a:t>
            </a:r>
            <a:r>
              <a:rPr lang="en-US" sz="31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1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</a:t>
            </a:r>
            <a:r>
              <a:rPr lang="en-US" sz="31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100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17"/>
          <p:cNvSpPr txBox="1">
            <a:spLocks noGrp="1"/>
          </p:cNvSpPr>
          <p:nvPr>
            <p:ph type="body" idx="1"/>
          </p:nvPr>
        </p:nvSpPr>
        <p:spPr>
          <a:xfrm>
            <a:off x="4890300" y="3151300"/>
            <a:ext cx="7233900" cy="3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874"/>
              <a:buNone/>
            </a:pP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90550" lvl="0" indent="-48732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908"/>
              <a:buFont typeface="Cambria"/>
              <a:buAutoNum type="arabicPeriod"/>
            </a:pP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Разделяме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четири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групи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броим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едно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до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четири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); 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90550" lvl="0" indent="-4999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874"/>
              <a:buFont typeface="Cambria"/>
              <a:buAutoNum type="arabicPeriod"/>
            </a:pP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Всяка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група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получава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въже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вързано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възли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90550" lvl="0" indent="-493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33"/>
              <a:buFont typeface="Cambria"/>
              <a:buAutoNum type="arabicPeriod"/>
            </a:pPr>
            <a:r>
              <a:rPr lang="en-US" sz="2270" dirty="0" err="1">
                <a:latin typeface="Century Gothic"/>
                <a:ea typeface="Century Gothic"/>
                <a:cs typeface="Century Gothic"/>
                <a:sym typeface="Century Gothic"/>
              </a:rPr>
              <a:t>Целта</a:t>
            </a:r>
            <a:r>
              <a:rPr lang="en-US" sz="2270" dirty="0"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lang="en-US" sz="2270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227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27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227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270" dirty="0" err="1">
                <a:latin typeface="Century Gothic"/>
                <a:ea typeface="Century Gothic"/>
                <a:cs typeface="Century Gothic"/>
                <a:sym typeface="Century Gothic"/>
              </a:rPr>
              <a:t>развържат</a:t>
            </a:r>
            <a:r>
              <a:rPr lang="en-US" sz="227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270" dirty="0" err="1">
                <a:latin typeface="Century Gothic"/>
                <a:ea typeface="Century Gothic"/>
                <a:cs typeface="Century Gothic"/>
                <a:sym typeface="Century Gothic"/>
              </a:rPr>
              <a:t>възлите</a:t>
            </a:r>
            <a:r>
              <a:rPr lang="en-US" sz="227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27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227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270" dirty="0" err="1">
                <a:latin typeface="Century Gothic"/>
                <a:ea typeface="Century Gothic"/>
                <a:cs typeface="Century Gothic"/>
                <a:sym typeface="Century Gothic"/>
              </a:rPr>
              <a:t>въжето</a:t>
            </a:r>
            <a:r>
              <a:rPr lang="en-US" sz="227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270" dirty="0" err="1"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lang="en-US" sz="2270" dirty="0">
                <a:latin typeface="Century Gothic"/>
                <a:ea typeface="Century Gothic"/>
                <a:cs typeface="Century Gothic"/>
                <a:sym typeface="Century Gothic"/>
              </a:rPr>
              <a:t> 2 </a:t>
            </a:r>
            <a:r>
              <a:rPr lang="en-US" sz="2270" dirty="0" err="1">
                <a:latin typeface="Century Gothic"/>
                <a:ea typeface="Century Gothic"/>
                <a:cs typeface="Century Gothic"/>
                <a:sym typeface="Century Gothic"/>
              </a:rPr>
              <a:t>минути</a:t>
            </a:r>
            <a:r>
              <a:rPr lang="en-US" sz="2270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27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90550" lvl="0" indent="-48098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120"/>
              <a:buFont typeface="Cambria"/>
              <a:buAutoNum type="arabicPeriod"/>
            </a:pPr>
            <a:r>
              <a:rPr lang="en-US" sz="2012" dirty="0" err="1">
                <a:latin typeface="Century Gothic"/>
                <a:ea typeface="Century Gothic"/>
                <a:cs typeface="Century Gothic"/>
                <a:sym typeface="Century Gothic"/>
              </a:rPr>
              <a:t>Дискусия</a:t>
            </a:r>
            <a:r>
              <a:rPr lang="en-US" sz="2012" dirty="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2012" dirty="0" err="1">
                <a:latin typeface="Century Gothic"/>
                <a:ea typeface="Century Gothic"/>
                <a:cs typeface="Century Gothic"/>
                <a:sym typeface="Century Gothic"/>
              </a:rPr>
              <a:t>Какво</a:t>
            </a:r>
            <a:r>
              <a:rPr lang="en-US" sz="2012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12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2012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12" dirty="0" err="1">
                <a:latin typeface="Century Gothic"/>
                <a:ea typeface="Century Gothic"/>
                <a:cs typeface="Century Gothic"/>
                <a:sym typeface="Century Gothic"/>
              </a:rPr>
              <a:t>помислих</a:t>
            </a:r>
            <a:r>
              <a:rPr lang="en-US" sz="2012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12" dirty="0" err="1">
                <a:latin typeface="Century Gothic"/>
                <a:ea typeface="Century Gothic"/>
                <a:cs typeface="Century Gothic"/>
                <a:sym typeface="Century Gothic"/>
              </a:rPr>
              <a:t>при</a:t>
            </a:r>
            <a:r>
              <a:rPr lang="en-US" sz="2012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12" dirty="0" err="1">
                <a:latin typeface="Century Gothic"/>
                <a:ea typeface="Century Gothic"/>
                <a:cs typeface="Century Gothic"/>
                <a:sym typeface="Century Gothic"/>
              </a:rPr>
              <a:t>поставянето</a:t>
            </a:r>
            <a:r>
              <a:rPr lang="en-US" sz="2012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12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2012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12" dirty="0" err="1">
                <a:latin typeface="Century Gothic"/>
                <a:ea typeface="Century Gothic"/>
                <a:cs typeface="Century Gothic"/>
                <a:sym typeface="Century Gothic"/>
              </a:rPr>
              <a:t>задачата</a:t>
            </a:r>
            <a:r>
              <a:rPr lang="en-US" sz="2012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012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874"/>
              <a:buNone/>
            </a:pP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                         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874"/>
              <a:buNone/>
            </a:pP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874"/>
              <a:buNone/>
            </a:pP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Доволен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ли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съм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резултата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178"/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884"/>
              <a:buNone/>
            </a:pPr>
            <a:endParaRPr sz="2600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625" y="1468550"/>
            <a:ext cx="4488975" cy="52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 txBox="1"/>
          <p:nvPr/>
        </p:nvSpPr>
        <p:spPr>
          <a:xfrm>
            <a:off x="5336100" y="1282500"/>
            <a:ext cx="678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tabLst/>
              <a:defRPr/>
            </a:pPr>
            <a:r>
              <a:rPr kumimoji="0" lang="en-US" sz="2600" b="1" i="0" u="sng" strike="noStrike" kern="0" cap="none" spc="0" normalizeH="0" baseline="0" noProof="0">
                <a:ln>
                  <a:noFill/>
                </a:ln>
                <a:solidFill>
                  <a:srgbClr val="28359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Тема: От мен зависи да напредвам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4920200" y="2437475"/>
            <a:ext cx="68397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47800" marR="0" lvl="0" indent="3810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Игра „Нагласа за растеж“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Начини, чрез които се справяме с предизвикателства.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0" name="Google Shape;30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2175" y="5134825"/>
            <a:ext cx="1372025" cy="17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2664450" y="480600"/>
            <a:ext cx="68631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3400"/>
              <a:buFont typeface="Century Gothic"/>
              <a:buNone/>
            </a:pPr>
            <a:r>
              <a:rPr lang="bg-BG" sz="34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Игра с прилагателни</a:t>
            </a:r>
            <a:endParaRPr sz="3400" b="1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156350" y="1253400"/>
            <a:ext cx="7234800" cy="4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bg-BG" sz="2500">
                <a:latin typeface="Century Gothic"/>
                <a:ea typeface="Century Gothic"/>
                <a:cs typeface="Century Gothic"/>
                <a:sym typeface="Century Gothic"/>
              </a:rPr>
              <a:t>1. Всеки участник трябва да избере прилагателно, което започва със същата буква, с която и неговото име и едновременно с това ги описва като личност. С това прилагателно трябва да образуват изречение.</a:t>
            </a:r>
            <a:endParaRPr sz="2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bg-BG" sz="2500">
                <a:latin typeface="Century Gothic"/>
                <a:ea typeface="Century Gothic"/>
                <a:cs typeface="Century Gothic"/>
                <a:sym typeface="Century Gothic"/>
              </a:rPr>
              <a:t>2. След това участниците трябва да изберат жест, който придружава прилагателното. </a:t>
            </a:r>
            <a:endParaRPr sz="2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2500">
                <a:latin typeface="Century Gothic"/>
                <a:ea typeface="Century Gothic"/>
                <a:cs typeface="Century Gothic"/>
                <a:sym typeface="Century Gothic"/>
              </a:rPr>
              <a:t>3. Участниците трябва да представят на групата прилагателното и жеста. Препоръчително е преподавателят да започне.</a:t>
            </a:r>
            <a:endParaRPr sz="2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3800" y="5256400"/>
            <a:ext cx="1153650" cy="14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C61A9A3-F334-FD32-4071-2083CD3C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774" y="1757516"/>
            <a:ext cx="3477701" cy="33429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>
            <a:spLocks noGrp="1"/>
          </p:cNvSpPr>
          <p:nvPr>
            <p:ph type="title"/>
          </p:nvPr>
        </p:nvSpPr>
        <p:spPr>
          <a:xfrm>
            <a:off x="692036" y="185738"/>
            <a:ext cx="11084263" cy="117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Century Gothic"/>
              <a:buNone/>
            </a:pP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Първа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Себепознание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увереност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собствените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възможности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Трети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200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18"/>
          <p:cNvSpPr txBox="1">
            <a:spLocks noGrp="1"/>
          </p:cNvSpPr>
          <p:nvPr>
            <p:ph type="body" idx="1"/>
          </p:nvPr>
        </p:nvSpPr>
        <p:spPr>
          <a:xfrm>
            <a:off x="371475" y="1514475"/>
            <a:ext cx="11573790" cy="515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2500" lnSpcReduction="20000"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607"/>
              <a:buNone/>
            </a:pPr>
            <a:r>
              <a:rPr lang="en-US" sz="5450" b="1" dirty="0">
                <a:latin typeface="Century Gothic"/>
                <a:ea typeface="Century Gothic"/>
                <a:cs typeface="Century Gothic"/>
                <a:sym typeface="Century Gothic"/>
              </a:rPr>
              <a:t>„</a:t>
            </a:r>
            <a:r>
              <a:rPr lang="en-US" sz="5450" b="1" dirty="0" err="1">
                <a:latin typeface="Century Gothic"/>
                <a:ea typeface="Century Gothic"/>
                <a:cs typeface="Century Gothic"/>
                <a:sym typeface="Century Gothic"/>
              </a:rPr>
              <a:t>Фиксирано</a:t>
            </a:r>
            <a:r>
              <a:rPr lang="en-US" sz="545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b="1" dirty="0" err="1">
                <a:latin typeface="Century Gothic"/>
                <a:ea typeface="Century Gothic"/>
                <a:cs typeface="Century Gothic"/>
                <a:sym typeface="Century Gothic"/>
              </a:rPr>
              <a:t>мислене</a:t>
            </a:r>
            <a:r>
              <a:rPr lang="en-US" sz="5450" b="1" dirty="0">
                <a:latin typeface="Century Gothic"/>
                <a:ea typeface="Century Gothic"/>
                <a:cs typeface="Century Gothic"/>
                <a:sym typeface="Century Gothic"/>
              </a:rPr>
              <a:t>“ и „</a:t>
            </a:r>
            <a:r>
              <a:rPr lang="en-US" sz="5450" b="1" dirty="0" err="1">
                <a:latin typeface="Century Gothic"/>
                <a:ea typeface="Century Gothic"/>
                <a:cs typeface="Century Gothic"/>
                <a:sym typeface="Century Gothic"/>
              </a:rPr>
              <a:t>Нагласа</a:t>
            </a:r>
            <a:r>
              <a:rPr lang="en-US" sz="545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b="1" dirty="0" err="1"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lang="en-US" sz="545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b="1" dirty="0" err="1">
                <a:latin typeface="Century Gothic"/>
                <a:ea typeface="Century Gothic"/>
                <a:cs typeface="Century Gothic"/>
                <a:sym typeface="Century Gothic"/>
              </a:rPr>
              <a:t>растеж</a:t>
            </a:r>
            <a:r>
              <a:rPr lang="en-US" sz="5450" b="1" dirty="0">
                <a:latin typeface="Century Gothic"/>
                <a:ea typeface="Century Gothic"/>
                <a:cs typeface="Century Gothic"/>
                <a:sym typeface="Century Gothic"/>
              </a:rPr>
              <a:t>“ </a:t>
            </a:r>
            <a:endParaRPr sz="545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497"/>
              <a:buNone/>
            </a:pPr>
            <a:endParaRPr sz="39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607"/>
              <a:buNone/>
            </a:pPr>
            <a:r>
              <a:rPr lang="en-US" sz="5450" dirty="0" err="1">
                <a:latin typeface="Century Gothic"/>
                <a:ea typeface="Century Gothic"/>
                <a:cs typeface="Century Gothic"/>
                <a:sym typeface="Century Gothic"/>
              </a:rPr>
              <a:t>Споделете</a:t>
            </a:r>
            <a:r>
              <a:rPr lang="en-US" sz="545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dirty="0" err="1">
                <a:latin typeface="Century Gothic"/>
                <a:ea typeface="Century Gothic"/>
                <a:cs typeface="Century Gothic"/>
                <a:sym typeface="Century Gothic"/>
              </a:rPr>
              <a:t>какво</a:t>
            </a:r>
            <a:r>
              <a:rPr lang="en-US" sz="545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dirty="0" err="1">
                <a:latin typeface="Century Gothic"/>
                <a:ea typeface="Century Gothic"/>
                <a:cs typeface="Century Gothic"/>
                <a:sym typeface="Century Gothic"/>
              </a:rPr>
              <a:t>разбирате</a:t>
            </a:r>
            <a:r>
              <a:rPr lang="en-US" sz="545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dirty="0" err="1">
                <a:latin typeface="Century Gothic"/>
                <a:ea typeface="Century Gothic"/>
                <a:cs typeface="Century Gothic"/>
                <a:sym typeface="Century Gothic"/>
              </a:rPr>
              <a:t>под</a:t>
            </a:r>
            <a:r>
              <a:rPr lang="en-US" sz="545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dirty="0" err="1">
                <a:latin typeface="Century Gothic"/>
                <a:ea typeface="Century Gothic"/>
                <a:cs typeface="Century Gothic"/>
                <a:sym typeface="Century Gothic"/>
              </a:rPr>
              <a:t>тези</a:t>
            </a:r>
            <a:r>
              <a:rPr lang="en-US" sz="545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dirty="0" err="1">
                <a:latin typeface="Century Gothic"/>
                <a:ea typeface="Century Gothic"/>
                <a:cs typeface="Century Gothic"/>
                <a:sym typeface="Century Gothic"/>
              </a:rPr>
              <a:t>две</a:t>
            </a:r>
            <a:r>
              <a:rPr lang="en-US" sz="545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dirty="0" err="1">
                <a:latin typeface="Century Gothic"/>
                <a:ea typeface="Century Gothic"/>
                <a:cs typeface="Century Gothic"/>
                <a:sym typeface="Century Gothic"/>
              </a:rPr>
              <a:t>понятия</a:t>
            </a:r>
            <a:r>
              <a:rPr lang="en-US" sz="5450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45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607"/>
              <a:buNone/>
            </a:pPr>
            <a:r>
              <a:rPr lang="en-US" sz="5450" dirty="0"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5450" dirty="0" err="1">
                <a:latin typeface="Century Gothic"/>
                <a:ea typeface="Century Gothic"/>
                <a:cs typeface="Century Gothic"/>
                <a:sym typeface="Century Gothic"/>
              </a:rPr>
              <a:t>Мозъчна</a:t>
            </a:r>
            <a:r>
              <a:rPr lang="en-US" sz="545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dirty="0" err="1">
                <a:latin typeface="Century Gothic"/>
                <a:ea typeface="Century Gothic"/>
                <a:cs typeface="Century Gothic"/>
                <a:sym typeface="Century Gothic"/>
              </a:rPr>
              <a:t>атака</a:t>
            </a:r>
            <a:r>
              <a:rPr lang="en-US" sz="5450" dirty="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545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607"/>
              <a:buNone/>
            </a:pPr>
            <a:r>
              <a:rPr lang="en-US" sz="5450" b="1" dirty="0" err="1">
                <a:latin typeface="Century Gothic"/>
                <a:ea typeface="Century Gothic"/>
                <a:cs typeface="Century Gothic"/>
                <a:sym typeface="Century Gothic"/>
              </a:rPr>
              <a:t>Фиксирано</a:t>
            </a:r>
            <a:r>
              <a:rPr lang="en-US" sz="545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b="1" dirty="0" err="1">
                <a:latin typeface="Century Gothic"/>
                <a:ea typeface="Century Gothic"/>
                <a:cs typeface="Century Gothic"/>
                <a:sym typeface="Century Gothic"/>
              </a:rPr>
              <a:t>мислене</a:t>
            </a:r>
            <a:r>
              <a:rPr lang="en-US" sz="5450" b="1" dirty="0">
                <a:latin typeface="Century Gothic"/>
                <a:ea typeface="Century Gothic"/>
                <a:cs typeface="Century Gothic"/>
                <a:sym typeface="Century Gothic"/>
              </a:rPr>
              <a:t>:	 </a:t>
            </a:r>
            <a:r>
              <a:rPr lang="en-US" sz="5450" b="1" dirty="0" err="1">
                <a:latin typeface="Century Gothic"/>
                <a:ea typeface="Century Gothic"/>
                <a:cs typeface="Century Gothic"/>
                <a:sym typeface="Century Gothic"/>
              </a:rPr>
              <a:t>Нагласа</a:t>
            </a:r>
            <a:r>
              <a:rPr lang="en-US" sz="545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b="1" dirty="0" err="1"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lang="en-US" sz="545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50" b="1" dirty="0" err="1">
                <a:latin typeface="Century Gothic"/>
                <a:ea typeface="Century Gothic"/>
                <a:cs typeface="Century Gothic"/>
                <a:sym typeface="Century Gothic"/>
              </a:rPr>
              <a:t>растеж</a:t>
            </a:r>
            <a:r>
              <a:rPr lang="en-US" sz="5450" b="1" dirty="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dirty="0"/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607"/>
              <a:buNone/>
            </a:pPr>
            <a:endParaRPr sz="545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447800" lvl="3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1378"/>
              <a:buNone/>
            </a:pPr>
            <a:endParaRPr sz="30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905000" lvl="4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1378"/>
              <a:buNone/>
            </a:pPr>
            <a:r>
              <a:rPr lang="en-US" sz="3000" dirty="0">
                <a:latin typeface="Century Gothic"/>
                <a:ea typeface="Century Gothic"/>
                <a:cs typeface="Century Gothic"/>
                <a:sym typeface="Century Gothic"/>
              </a:rPr>
              <a:t>"</a:t>
            </a:r>
            <a:r>
              <a:rPr lang="en-US" sz="300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Growth Mindset vs. Fixed Mindset." </a:t>
            </a:r>
            <a:endParaRPr sz="30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497"/>
              <a:buNone/>
            </a:pPr>
            <a:endParaRPr sz="39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497"/>
              <a:buNone/>
            </a:pPr>
            <a:endParaRPr sz="39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607"/>
              <a:buNone/>
            </a:pPr>
            <a:r>
              <a:rPr lang="bg-BG" sz="2500" dirty="0">
                <a:latin typeface="Century Gothic"/>
                <a:ea typeface="Century Gothic"/>
                <a:cs typeface="Century Gothic"/>
                <a:sym typeface="Century Gothic"/>
              </a:rPr>
              <a:t>Игра</a:t>
            </a:r>
            <a:r>
              <a:rPr lang="en-US" sz="2500" dirty="0">
                <a:latin typeface="Century Gothic"/>
                <a:ea typeface="Century Gothic"/>
                <a:cs typeface="Century Gothic"/>
                <a:sym typeface="Century Gothic"/>
              </a:rPr>
              <a:t>: „</a:t>
            </a:r>
            <a:r>
              <a:rPr lang="en-US" sz="2500" dirty="0" err="1">
                <a:latin typeface="Century Gothic"/>
                <a:ea typeface="Century Gothic"/>
                <a:cs typeface="Century Gothic"/>
                <a:sym typeface="Century Gothic"/>
              </a:rPr>
              <a:t>Растеж</a:t>
            </a:r>
            <a:r>
              <a:rPr lang="en-US" sz="25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500" dirty="0" err="1">
                <a:latin typeface="Century Gothic"/>
                <a:ea typeface="Century Gothic"/>
                <a:cs typeface="Century Gothic"/>
                <a:sym typeface="Century Gothic"/>
              </a:rPr>
              <a:t>срещу</a:t>
            </a:r>
            <a:r>
              <a:rPr lang="en-US" sz="25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500" dirty="0" err="1">
                <a:latin typeface="Century Gothic"/>
                <a:ea typeface="Century Gothic"/>
                <a:cs typeface="Century Gothic"/>
                <a:sym typeface="Century Gothic"/>
              </a:rPr>
              <a:t>фиксирано</a:t>
            </a:r>
            <a:r>
              <a:rPr lang="en-US" sz="25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500" dirty="0" err="1">
                <a:latin typeface="Century Gothic"/>
                <a:ea typeface="Century Gothic"/>
                <a:cs typeface="Century Gothic"/>
                <a:sym typeface="Century Gothic"/>
              </a:rPr>
              <a:t>мислене</a:t>
            </a:r>
            <a:r>
              <a:rPr lang="en-US" sz="2500" dirty="0"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25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497"/>
              <a:buNone/>
            </a:pPr>
            <a:endParaRPr sz="3900" dirty="0">
              <a:latin typeface="Cambria"/>
              <a:ea typeface="Cambria"/>
              <a:cs typeface="Cambria"/>
              <a:sym typeface="Cambria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664"/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664"/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07" name="Google Shape;307;p18" descr="Popcorn spread on a pink backgrou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037" y="4575680"/>
            <a:ext cx="1550505" cy="1033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>
            <a:spLocks noGrp="1"/>
          </p:cNvSpPr>
          <p:nvPr>
            <p:ph type="title"/>
          </p:nvPr>
        </p:nvSpPr>
        <p:spPr>
          <a:xfrm>
            <a:off x="362585" y="72125"/>
            <a:ext cx="11247900" cy="1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Първа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CASEL: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Себепознание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увереност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собствените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възможности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обобщение</a:t>
            </a:r>
            <a:endParaRPr sz="3200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7931225" y="3725438"/>
            <a:ext cx="3049500" cy="1736100"/>
          </a:xfrm>
          <a:prstGeom prst="rect">
            <a:avLst/>
          </a:prstGeom>
          <a:noFill/>
          <a:ln w="19050" cap="flat" cmpd="sng">
            <a:solidFill>
              <a:srgbClr val="F6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умения за правилно разчитане на собствените емоции, мисли и ценности;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23"/>
          <p:cNvSpPr txBox="1"/>
          <p:nvPr/>
        </p:nvSpPr>
        <p:spPr>
          <a:xfrm>
            <a:off x="5218488" y="4725750"/>
            <a:ext cx="2468100" cy="1417500"/>
          </a:xfrm>
          <a:prstGeom prst="rect">
            <a:avLst/>
          </a:prstGeom>
          <a:noFill/>
          <a:ln w="19050" cap="flat" cmpd="sng">
            <a:solidFill>
              <a:srgbClr val="F6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разбиране за това, как те влияят върху поведението;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5143200" y="1969400"/>
            <a:ext cx="2618700" cy="2055000"/>
          </a:xfrm>
          <a:prstGeom prst="rect">
            <a:avLst/>
          </a:prstGeom>
          <a:noFill/>
          <a:ln w="19050" cap="flat" cmpd="sng">
            <a:solidFill>
              <a:srgbClr val="F6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способност адекватно и осъзнато да се преценяват силните и слабите страни;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23"/>
          <p:cNvSpPr txBox="1"/>
          <p:nvPr/>
        </p:nvSpPr>
        <p:spPr>
          <a:xfrm>
            <a:off x="8317750" y="1747825"/>
            <a:ext cx="3000000" cy="1736100"/>
          </a:xfrm>
          <a:prstGeom prst="rect">
            <a:avLst/>
          </a:prstGeom>
          <a:noFill/>
          <a:ln w="19050" cap="flat" cmpd="sng">
            <a:solidFill>
              <a:srgbClr val="F6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подкрепа на увереността в себе си, позитивността и готовността за развитие;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23"/>
          <p:cNvSpPr txBox="1"/>
          <p:nvPr/>
        </p:nvSpPr>
        <p:spPr>
          <a:xfrm>
            <a:off x="7955975" y="5780600"/>
            <a:ext cx="3000000" cy="780300"/>
          </a:xfrm>
          <a:prstGeom prst="rect">
            <a:avLst/>
          </a:prstGeom>
          <a:noFill/>
          <a:ln w="19050" cap="flat" cmpd="sng">
            <a:solidFill>
              <a:srgbClr val="F6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нагласа за растеж (growth mindset).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3" name="Google Shape;35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250" y="1536750"/>
            <a:ext cx="4668251" cy="5249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>
            <a:spLocks noGrp="1"/>
          </p:cNvSpPr>
          <p:nvPr>
            <p:ph type="title"/>
          </p:nvPr>
        </p:nvSpPr>
        <p:spPr>
          <a:xfrm>
            <a:off x="473491" y="292025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Century Gothic"/>
              <a:buNone/>
            </a:pP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Втора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Самоуправление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емоциите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поведението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Първи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</a:t>
            </a:r>
            <a:endParaRPr sz="3200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26"/>
          <p:cNvSpPr txBox="1">
            <a:spLocks noGrp="1"/>
          </p:cNvSpPr>
          <p:nvPr>
            <p:ph type="body" idx="1"/>
          </p:nvPr>
        </p:nvSpPr>
        <p:spPr>
          <a:xfrm>
            <a:off x="415650" y="1851275"/>
            <a:ext cx="11360700" cy="2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1148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 err="1">
                <a:latin typeface="Century Gothic"/>
                <a:ea typeface="Century Gothic"/>
                <a:cs typeface="Century Gothic"/>
                <a:sym typeface="Century Gothic"/>
              </a:rPr>
              <a:t>Импулс</a:t>
            </a: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114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77" name="Google Shape;377;p26" descr="Popcorn spread on a pink backgroun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87927" y="5676530"/>
            <a:ext cx="1550500" cy="1033670"/>
          </a:xfrm>
          <a:prstGeom prst="rect">
            <a:avLst/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8" name="Google Shape;37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7950" y="2717486"/>
            <a:ext cx="2648400" cy="277623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6"/>
          <p:cNvSpPr txBox="1"/>
          <p:nvPr/>
        </p:nvSpPr>
        <p:spPr>
          <a:xfrm>
            <a:off x="29550" y="2979100"/>
            <a:ext cx="9265500" cy="3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Внезапно силно желание да направиш нещо.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Как се справят с контрола на импулсите си децата ?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33400" marR="0" lvl="0" indent="3810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Нека да проследим отделните случаи.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447800" marR="0" lvl="0" indent="3810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Мислите ли, че са се справили добре?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1048861" y="126853"/>
            <a:ext cx="9803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Втора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Самоуправление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емоциите</a:t>
            </a:r>
            <a:endParaRPr sz="3200" b="1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поведението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Трети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</a:t>
            </a:r>
            <a:endParaRPr sz="3200" b="1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endParaRPr sz="3200" b="1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endParaRPr sz="3200" b="1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endParaRPr sz="3200" b="1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endParaRPr sz="3200" b="1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p28"/>
          <p:cNvSpPr txBox="1">
            <a:spLocks noGrp="1"/>
          </p:cNvSpPr>
          <p:nvPr>
            <p:ph type="body" idx="1"/>
          </p:nvPr>
        </p:nvSpPr>
        <p:spPr>
          <a:xfrm>
            <a:off x="107661" y="4123568"/>
            <a:ext cx="12192000" cy="23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Когато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членовете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групата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спрат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една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идея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трябва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отговорят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следните</a:t>
            </a:r>
            <a:r>
              <a:rPr lang="en-US" sz="1800" i="0" u="sng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въпроси</a:t>
            </a:r>
            <a:r>
              <a:rPr lang="en-US" sz="1800" u="sng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u="sng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800" u="sng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u="sng" dirty="0" err="1">
                <a:latin typeface="Century Gothic"/>
                <a:ea typeface="Century Gothic"/>
                <a:cs typeface="Century Gothic"/>
                <a:sym typeface="Century Gothic"/>
              </a:rPr>
              <a:t>л</a:t>
            </a:r>
            <a:r>
              <a:rPr lang="en-US" sz="1800" i="0" u="sng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ист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800" b="0" i="0" u="none" strike="noStrike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●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Как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избрахте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идеята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?      </a:t>
            </a:r>
            <a:r>
              <a:rPr lang="bg-BG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	  </a:t>
            </a:r>
            <a:r>
              <a:rPr lang="bg-BG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             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●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какво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решихте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изразходвате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парите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dirty="0"/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●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какъв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начин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ще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стане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това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?  </a:t>
            </a:r>
            <a:r>
              <a:rPr lang="en-US" dirty="0"/>
              <a:t> 	  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●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Кои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ще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бъдат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отговорниците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всяка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стъпка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lang="en-US" sz="1800" b="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процеса</a:t>
            </a:r>
            <a:r>
              <a:rPr lang="en-US" sz="1800" b="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? </a:t>
            </a:r>
            <a:r>
              <a:rPr lang="en-US" dirty="0"/>
              <a:t> </a:t>
            </a:r>
            <a:endParaRPr dirty="0"/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● В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какви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срокове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? 			   ●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Как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ще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проверите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че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сте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изразходвали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ефективно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парите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1" name="Google Shape;40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" y="1253800"/>
            <a:ext cx="11552051" cy="29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>
            <a:spLocks noGrp="1"/>
          </p:cNvSpPr>
          <p:nvPr>
            <p:ph type="title"/>
          </p:nvPr>
        </p:nvSpPr>
        <p:spPr>
          <a:xfrm>
            <a:off x="415650" y="144075"/>
            <a:ext cx="113607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Втора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CASEL: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Самоуправление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емоциите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поведението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обобщение</a:t>
            </a:r>
            <a:endParaRPr sz="3200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8" name="Google Shape;41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00" y="1525048"/>
            <a:ext cx="4372525" cy="5093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9" name="Google Shape;419;p30"/>
          <p:cNvSpPr txBox="1"/>
          <p:nvPr/>
        </p:nvSpPr>
        <p:spPr>
          <a:xfrm>
            <a:off x="4750390" y="2956400"/>
            <a:ext cx="3000000" cy="1708500"/>
          </a:xfrm>
          <a:prstGeom prst="rect">
            <a:avLst/>
          </a:prstGeom>
          <a:noFill/>
          <a:ln w="19050" cap="flat" cmpd="sng">
            <a:solidFill>
              <a:srgbClr val="FFE6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умения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успешно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регулиране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емоциите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мислите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поведението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30"/>
          <p:cNvSpPr txBox="1"/>
          <p:nvPr/>
        </p:nvSpPr>
        <p:spPr>
          <a:xfrm>
            <a:off x="5087140" y="5177986"/>
            <a:ext cx="2326500" cy="1293000"/>
          </a:xfrm>
          <a:prstGeom prst="rect">
            <a:avLst/>
          </a:prstGeom>
          <a:noFill/>
          <a:ln w="19050" cap="flat" cmpd="sng">
            <a:solidFill>
              <a:srgbClr val="FFE6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ефективно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справяне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със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стреса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p30"/>
          <p:cNvSpPr txBox="1"/>
          <p:nvPr/>
        </p:nvSpPr>
        <p:spPr>
          <a:xfrm>
            <a:off x="4932750" y="1680014"/>
            <a:ext cx="2326500" cy="877200"/>
          </a:xfrm>
          <a:prstGeom prst="rect">
            <a:avLst/>
          </a:prstGeom>
          <a:noFill/>
          <a:ln w="19050" cap="flat" cmpd="sng">
            <a:solidFill>
              <a:srgbClr val="FFE6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контрол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върху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импулсите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p30"/>
          <p:cNvSpPr txBox="1"/>
          <p:nvPr/>
        </p:nvSpPr>
        <p:spPr>
          <a:xfrm>
            <a:off x="8363854" y="1998066"/>
            <a:ext cx="3000000" cy="1293000"/>
          </a:xfrm>
          <a:prstGeom prst="rect">
            <a:avLst/>
          </a:prstGeom>
          <a:noFill/>
          <a:ln w="19050" cap="flat" cmpd="sng">
            <a:solidFill>
              <a:srgbClr val="FFE6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развиване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способността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самомотивацията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p30"/>
          <p:cNvSpPr txBox="1"/>
          <p:nvPr/>
        </p:nvSpPr>
        <p:spPr>
          <a:xfrm>
            <a:off x="8363854" y="4072023"/>
            <a:ext cx="3000000" cy="1708500"/>
          </a:xfrm>
          <a:prstGeom prst="rect">
            <a:avLst/>
          </a:prstGeom>
          <a:noFill/>
          <a:ln w="19050" cap="flat" cmpd="sng">
            <a:solidFill>
              <a:srgbClr val="FFE6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умение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поставяне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следване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лични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академични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цели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Трета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Социално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познание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социални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умения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)-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Трети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</a:t>
            </a:r>
            <a:b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600" u="sng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6" name="Google Shape;436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39876" y="2510254"/>
            <a:ext cx="3618432" cy="355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199" y="2672654"/>
            <a:ext cx="3252019" cy="304971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2"/>
          <p:cNvSpPr txBox="1"/>
          <p:nvPr/>
        </p:nvSpPr>
        <p:spPr>
          <a:xfrm>
            <a:off x="3545785" y="2216698"/>
            <a:ext cx="6097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Какво виждате на всяка от картинките?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838200" y="6308209"/>
            <a:ext cx="8912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Фиг. 1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"/>
          <p:cNvSpPr txBox="1"/>
          <p:nvPr/>
        </p:nvSpPr>
        <p:spPr>
          <a:xfrm>
            <a:off x="6824870" y="6203573"/>
            <a:ext cx="967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Фиг. 2.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838200" y="1687029"/>
            <a:ext cx="60976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tabLst/>
              <a:defRPr/>
            </a:pPr>
            <a:r>
              <a:rPr kumimoji="0" lang="en-US" sz="2600" b="1" i="0" u="sng" strike="noStrike" kern="0" cap="none" spc="0" normalizeH="0" baseline="0" noProof="0">
                <a:ln>
                  <a:noFill/>
                </a:ln>
                <a:solidFill>
                  <a:srgbClr val="28359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Тема: Близки и различни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7EAF6DB-2E80-097F-6E8A-BC37DFBA80E2}"/>
              </a:ext>
            </a:extLst>
          </p:cNvPr>
          <p:cNvSpPr txBox="1"/>
          <p:nvPr/>
        </p:nvSpPr>
        <p:spPr>
          <a:xfrm>
            <a:off x="4172992" y="2510254"/>
            <a:ext cx="2966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err="1"/>
              <a:t>Оптичните</a:t>
            </a:r>
            <a:r>
              <a:rPr lang="ru-RU" sz="1800" b="1" dirty="0"/>
              <a:t> </a:t>
            </a:r>
            <a:r>
              <a:rPr lang="ru-RU" sz="1800" b="1" dirty="0" err="1"/>
              <a:t>илюзии</a:t>
            </a:r>
            <a:r>
              <a:rPr lang="ru-RU" sz="1800" b="1" dirty="0"/>
              <a:t> </a:t>
            </a:r>
            <a:r>
              <a:rPr lang="ru-RU" sz="1800" b="1" dirty="0" err="1"/>
              <a:t>са</a:t>
            </a:r>
            <a:r>
              <a:rPr lang="ru-RU" sz="1800" b="1" dirty="0"/>
              <a:t> чудесен начин да се</a:t>
            </a:r>
          </a:p>
          <a:p>
            <a:r>
              <a:rPr lang="ru-RU" sz="1800" b="1" dirty="0" err="1"/>
              <a:t>илюстрират</a:t>
            </a:r>
            <a:r>
              <a:rPr lang="ru-RU" sz="1800" b="1" dirty="0"/>
              <a:t> </a:t>
            </a:r>
            <a:r>
              <a:rPr lang="ru-RU" sz="1800" b="1" dirty="0" err="1"/>
              <a:t>различните</a:t>
            </a:r>
            <a:r>
              <a:rPr lang="ru-RU" sz="1800" b="1" dirty="0"/>
              <a:t> </a:t>
            </a:r>
            <a:r>
              <a:rPr lang="ru-RU" sz="1800" b="1" dirty="0" err="1"/>
              <a:t>перспективи</a:t>
            </a:r>
            <a:r>
              <a:rPr lang="ru-RU" sz="1800" b="1" dirty="0"/>
              <a:t>, </a:t>
            </a:r>
            <a:r>
              <a:rPr lang="ru-RU" sz="1800" b="1" dirty="0" err="1"/>
              <a:t>тъй</a:t>
            </a:r>
            <a:r>
              <a:rPr lang="ru-RU" sz="1800" b="1" dirty="0"/>
              <a:t> </a:t>
            </a:r>
            <a:r>
              <a:rPr lang="ru-RU" sz="1800" b="1" dirty="0" err="1"/>
              <a:t>като</a:t>
            </a:r>
            <a:endParaRPr lang="ru-RU" sz="1800" b="1" dirty="0"/>
          </a:p>
          <a:p>
            <a:r>
              <a:rPr lang="ru-RU" sz="1800" b="1" dirty="0" err="1"/>
              <a:t>показват</a:t>
            </a:r>
            <a:r>
              <a:rPr lang="ru-RU" sz="1800" b="1" dirty="0"/>
              <a:t> на </a:t>
            </a:r>
            <a:r>
              <a:rPr lang="ru-RU" sz="1800" b="1" dirty="0" err="1"/>
              <a:t>учениците</a:t>
            </a:r>
            <a:r>
              <a:rPr lang="ru-RU" sz="1800" b="1" dirty="0"/>
              <a:t>, че </a:t>
            </a:r>
            <a:r>
              <a:rPr lang="ru-RU" sz="1800" b="1" dirty="0" err="1"/>
              <a:t>сме</a:t>
            </a:r>
            <a:r>
              <a:rPr lang="ru-RU" sz="1800" b="1" dirty="0"/>
              <a:t> </a:t>
            </a:r>
            <a:r>
              <a:rPr lang="ru-RU" sz="1800" b="1" dirty="0" err="1"/>
              <a:t>способни</a:t>
            </a:r>
            <a:r>
              <a:rPr lang="ru-RU" sz="1800" b="1" dirty="0"/>
              <a:t> да</a:t>
            </a:r>
          </a:p>
          <a:p>
            <a:r>
              <a:rPr lang="ru-RU" sz="1800" b="1" dirty="0" err="1"/>
              <a:t>възприемаме</a:t>
            </a:r>
            <a:r>
              <a:rPr lang="ru-RU" sz="1800" b="1" dirty="0"/>
              <a:t> </a:t>
            </a:r>
            <a:r>
              <a:rPr lang="ru-RU" sz="1800" b="1" dirty="0" err="1"/>
              <a:t>реалността</a:t>
            </a:r>
            <a:r>
              <a:rPr lang="ru-RU" sz="1800" b="1" dirty="0"/>
              <a:t> по различен начин</a:t>
            </a:r>
          </a:p>
          <a:p>
            <a:r>
              <a:rPr lang="ru-RU" sz="1800" b="1" dirty="0"/>
              <a:t>и в </a:t>
            </a:r>
            <a:r>
              <a:rPr lang="ru-RU" sz="1800" b="1" dirty="0" err="1"/>
              <a:t>това</a:t>
            </a:r>
            <a:r>
              <a:rPr lang="ru-RU" sz="1800" b="1" dirty="0"/>
              <a:t> </a:t>
            </a:r>
            <a:r>
              <a:rPr lang="ru-RU" sz="1800" b="1" dirty="0" err="1"/>
              <a:t>няма</a:t>
            </a:r>
            <a:r>
              <a:rPr lang="ru-RU" sz="1800" b="1" dirty="0"/>
              <a:t> </a:t>
            </a:r>
            <a:r>
              <a:rPr lang="ru-RU" sz="1800" b="1" dirty="0" err="1"/>
              <a:t>нищо</a:t>
            </a:r>
            <a:r>
              <a:rPr lang="ru-RU" sz="1800" b="1" dirty="0"/>
              <a:t> </a:t>
            </a:r>
            <a:r>
              <a:rPr lang="ru-RU" sz="1800" b="1" dirty="0" err="1"/>
              <a:t>лошо</a:t>
            </a:r>
            <a:r>
              <a:rPr lang="ru-RU" sz="1800" b="1" dirty="0"/>
              <a:t>.</a:t>
            </a:r>
            <a:endParaRPr lang="en-US" sz="18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>
            <a:spLocks noGrp="1"/>
          </p:cNvSpPr>
          <p:nvPr>
            <p:ph type="title"/>
          </p:nvPr>
        </p:nvSpPr>
        <p:spPr>
          <a:xfrm>
            <a:off x="443175" y="424500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Трета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Социално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познание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социални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bg-BG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умения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)-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Трети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</a:t>
            </a:r>
            <a:endParaRPr sz="3200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8" name="Google Shape;448;p33"/>
          <p:cNvSpPr txBox="1">
            <a:spLocks noGrp="1"/>
          </p:cNvSpPr>
          <p:nvPr>
            <p:ph type="body" idx="1"/>
          </p:nvPr>
        </p:nvSpPr>
        <p:spPr>
          <a:xfrm>
            <a:off x="415600" y="1781175"/>
            <a:ext cx="11360700" cy="431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9144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Century Gothic"/>
                <a:ea typeface="Century Gothic"/>
                <a:cs typeface="Century Gothic"/>
                <a:sym typeface="Century Gothic"/>
              </a:rPr>
              <a:t>Гледане на видео: </a:t>
            </a:r>
            <a:r>
              <a:rPr lang="en-US" sz="2400" u="sng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„Същите или различни“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2400" u="sng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(4-ти клас, 9-та тема)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p33"/>
          <p:cNvSpPr txBox="1"/>
          <p:nvPr/>
        </p:nvSpPr>
        <p:spPr>
          <a:xfrm>
            <a:off x="222825" y="2447875"/>
            <a:ext cx="1180140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Въпроси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дискусия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Приятелите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приличат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ли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външен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вид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Всички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приятели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ли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обичат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едни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същи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неща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общите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неща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с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вашия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най-добър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приятел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Как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избирате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приятелите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5.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Какво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цените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своите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приятели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6.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Защо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родителите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понякога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казват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децата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кого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приятели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с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кого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–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 </a:t>
            </a:r>
            <a:r>
              <a:rPr lang="bg-BG" dirty="0">
                <a:ea typeface="Century Gothic"/>
              </a:rPr>
              <a:t>         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kumimoji="0" lang="bg-BG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lang="bg-BG" sz="12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lang="bg-BG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lang="bg-BG" sz="12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lang="bg-BG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lang="bg-BG" sz="12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bg-BG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                                                                                                             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Работен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лист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„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Същите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или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различни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2" name="Google Shape;4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8200" y="2348150"/>
            <a:ext cx="2842350" cy="1532025"/>
          </a:xfrm>
          <a:prstGeom prst="rect">
            <a:avLst/>
          </a:prstGeom>
          <a:noFill/>
          <a:ln w="19050" cap="flat" cmpd="sng">
            <a:solidFill>
              <a:srgbClr val="ECB39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3" name="Google Shape;4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53600" y="3979901"/>
            <a:ext cx="2375216" cy="28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 txBox="1">
            <a:spLocks noGrp="1"/>
          </p:cNvSpPr>
          <p:nvPr>
            <p:ph type="title"/>
          </p:nvPr>
        </p:nvSpPr>
        <p:spPr>
          <a:xfrm>
            <a:off x="415650" y="6027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32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Трета област: Социално познание (социални умения)- Четвърти клас</a:t>
            </a:r>
            <a:endParaRPr sz="3200"/>
          </a:p>
        </p:txBody>
      </p:sp>
      <p:sp>
        <p:nvSpPr>
          <p:cNvPr id="459" name="Google Shape;459;p34"/>
          <p:cNvSpPr txBox="1">
            <a:spLocks noGrp="1"/>
          </p:cNvSpPr>
          <p:nvPr>
            <p:ph type="body" idx="1"/>
          </p:nvPr>
        </p:nvSpPr>
        <p:spPr>
          <a:xfrm>
            <a:off x="-618069" y="1437817"/>
            <a:ext cx="9781948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2500" lnSpcReduction="20000"/>
          </a:bodyPr>
          <a:lstStyle/>
          <a:p>
            <a:pPr marL="3733800" lvl="0" indent="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36504"/>
              <a:buNone/>
            </a:pPr>
            <a:r>
              <a:rPr lang="en-US" sz="6574" b="1" u="sng" dirty="0" err="1">
                <a:solidFill>
                  <a:srgbClr val="2F549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Тема</a:t>
            </a:r>
            <a:r>
              <a:rPr lang="en-US" sz="6574" b="1" u="sng" dirty="0">
                <a:solidFill>
                  <a:srgbClr val="2F549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12: </a:t>
            </a:r>
            <a:r>
              <a:rPr lang="en-US" sz="6574" b="1" u="sng" dirty="0" err="1">
                <a:solidFill>
                  <a:srgbClr val="2F549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Уважение</a:t>
            </a:r>
            <a:endParaRPr sz="6774" dirty="0"/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307"/>
              <a:buNone/>
            </a:pPr>
            <a:endParaRPr sz="2600" u="sng" dirty="0">
              <a:solidFill>
                <a:srgbClr val="2F549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307"/>
              <a:buNone/>
            </a:pPr>
            <a:endParaRPr sz="2600" u="sng" dirty="0">
              <a:solidFill>
                <a:srgbClr val="2F549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" name="Google Shape;460;p34" descr="Popcorn spread on a pink backgroun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5112" y="2156463"/>
            <a:ext cx="1431238" cy="95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1163" y="2292175"/>
            <a:ext cx="7089574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4"/>
          <p:cNvSpPr txBox="1"/>
          <p:nvPr/>
        </p:nvSpPr>
        <p:spPr>
          <a:xfrm>
            <a:off x="227900" y="3110625"/>
            <a:ext cx="112689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Дискусия: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1. Каква е реакцията на възрастната жена, когато младежът си взима бисквита?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2. Защо предполагате, че реагира така?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3. Имали ли сте подобни ситуации?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4. А вие как бихте реагирали? (Премълчавате, казвате нещо, ядосвате се, задавате въпроси.)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5. Според вас как ще продължи историята?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>
            <a:spLocks noGrp="1"/>
          </p:cNvSpPr>
          <p:nvPr>
            <p:ph type="title"/>
          </p:nvPr>
        </p:nvSpPr>
        <p:spPr>
          <a:xfrm>
            <a:off x="659659" y="287975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Трета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CASEL: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Социални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умения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обобщение</a:t>
            </a:r>
            <a:endParaRPr sz="3200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9" name="Google Shape;47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111" y="1345914"/>
            <a:ext cx="4821663" cy="542863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0" name="Google Shape;480;p36"/>
          <p:cNvSpPr txBox="1"/>
          <p:nvPr/>
        </p:nvSpPr>
        <p:spPr>
          <a:xfrm>
            <a:off x="5149100" y="1692900"/>
            <a:ext cx="3000000" cy="1736100"/>
          </a:xfrm>
          <a:prstGeom prst="rect">
            <a:avLst/>
          </a:prstGeom>
          <a:noFill/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отчитане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гледната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точка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другия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способност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емпатично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поведение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1" name="Google Shape;481;p36"/>
          <p:cNvSpPr txBox="1"/>
          <p:nvPr/>
        </p:nvSpPr>
        <p:spPr>
          <a:xfrm>
            <a:off x="8672275" y="1850012"/>
            <a:ext cx="3000000" cy="1736100"/>
          </a:xfrm>
          <a:prstGeom prst="rect">
            <a:avLst/>
          </a:prstGeom>
          <a:noFill/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способност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разбират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социалните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етичните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норми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поведение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2" name="Google Shape;482;p36"/>
          <p:cNvSpPr txBox="1"/>
          <p:nvPr/>
        </p:nvSpPr>
        <p:spPr>
          <a:xfrm>
            <a:off x="5162625" y="4060179"/>
            <a:ext cx="3322800" cy="2373600"/>
          </a:xfrm>
          <a:prstGeom prst="rect">
            <a:avLst/>
          </a:prstGeom>
          <a:noFill/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умение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разпознават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ресурсите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подкрепата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налични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семейството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училището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общността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3" name="Google Shape;483;p36"/>
          <p:cNvSpPr txBox="1"/>
          <p:nvPr/>
        </p:nvSpPr>
        <p:spPr>
          <a:xfrm>
            <a:off x="8753825" y="4384650"/>
            <a:ext cx="3000000" cy="1736100"/>
          </a:xfrm>
          <a:prstGeom prst="rect">
            <a:avLst/>
          </a:prstGeom>
          <a:noFill/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приемане на различията между хората и развиване на толерантност.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587ba1a41_0_2508"/>
          <p:cNvSpPr txBox="1">
            <a:spLocks noGrp="1"/>
          </p:cNvSpPr>
          <p:nvPr>
            <p:ph type="title"/>
          </p:nvPr>
        </p:nvSpPr>
        <p:spPr>
          <a:xfrm>
            <a:off x="336075" y="98323"/>
            <a:ext cx="11440225" cy="163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36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Четвърта</a:t>
            </a:r>
            <a:r>
              <a:rPr lang="en-US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lang="en-US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CASEL: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Умения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създаване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връзки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приятелства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Четвърти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</a:t>
            </a:r>
            <a:endParaRPr sz="4900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g30587ba1a41_0_2508"/>
          <p:cNvSpPr txBox="1"/>
          <p:nvPr/>
        </p:nvSpPr>
        <p:spPr>
          <a:xfrm>
            <a:off x="2861186" y="1396475"/>
            <a:ext cx="6513363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Умения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взаимоотношения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с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другите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C57D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Тема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C57D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14: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C57D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Работим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C57D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C57D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живеем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C57D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C57D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заедно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C57D3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3" name="Google Shape;143;g30587ba1a41_0_25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751" y="2258219"/>
            <a:ext cx="8667799" cy="12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0587ba1a41_0_2508" title="cheese popcorn free image | Peakpx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00942" y="3664979"/>
            <a:ext cx="1363374" cy="1021826"/>
          </a:xfrm>
          <a:prstGeom prst="rect">
            <a:avLst/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5" name="Google Shape;145;g30587ba1a41_0_2508"/>
          <p:cNvSpPr txBox="1"/>
          <p:nvPr/>
        </p:nvSpPr>
        <p:spPr>
          <a:xfrm>
            <a:off x="2352020" y="5486171"/>
            <a:ext cx="9053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Дискусия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Нашият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клас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общност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ли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е?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●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какво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разбираме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че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вече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сме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общност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●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Кои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са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другите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общности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които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сме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част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6" name="Google Shape;146;g30587ba1a41_0_25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565" y="3556371"/>
            <a:ext cx="683895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21F9CFA0-507F-8002-7979-66DED176A4F2}"/>
              </a:ext>
            </a:extLst>
          </p:cNvPr>
          <p:cNvSpPr txBox="1"/>
          <p:nvPr/>
        </p:nvSpPr>
        <p:spPr>
          <a:xfrm>
            <a:off x="8600940" y="4686805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bg-BG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ТАРАЛЕЖЧЕТО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>
            <a:off x="5361709" y="0"/>
            <a:ext cx="683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719800" y="1131732"/>
            <a:ext cx="42276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None/>
            </a:pPr>
            <a:r>
              <a:rPr lang="bg-BG" sz="40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Какво са </a:t>
            </a:r>
            <a:br>
              <a:rPr lang="bg-BG" sz="40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bg-BG" sz="40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социално-</a:t>
            </a:r>
            <a:br>
              <a:rPr lang="bg-BG" sz="40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bg-BG" sz="40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емоционалните </a:t>
            </a:r>
            <a:br>
              <a:rPr lang="bg-BG" sz="40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bg-BG" sz="40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умения?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6000750" y="1081079"/>
            <a:ext cx="53022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rPr lang="bg-BG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Човешките способности да </a:t>
            </a:r>
            <a:r>
              <a:rPr lang="bg-BG" sz="2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разбираме, изразяваме и контролираме емоциите </a:t>
            </a:r>
            <a:r>
              <a:rPr lang="bg-BG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си, от една страна, и способностите ни </a:t>
            </a:r>
            <a:r>
              <a:rPr lang="bg-BG" sz="2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да взаимодействаме успешно с други хора в различни социални ситуации.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6057013" y="4446399"/>
            <a:ext cx="55707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bg-BG" sz="2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Тези умения подлежат на развиване и надграждане, </a:t>
            </a:r>
            <a:r>
              <a:rPr lang="bg-BG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като най-благоприятният етап за това са периодите на развитие на децата</a:t>
            </a:r>
            <a:r>
              <a:rPr lang="bg-BG" sz="2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до 10-годишна възраст.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6057025" y="3271182"/>
            <a:ext cx="557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bg-BG" sz="2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Допринасят за успешно </a:t>
            </a:r>
            <a:br>
              <a:rPr lang="bg-BG" sz="2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bg-BG" sz="2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функциониращо общество.</a:t>
            </a:r>
            <a:endParaRPr sz="2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308525" y="3020575"/>
            <a:ext cx="588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F404379-9A09-F5CB-6561-7AF3E457C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89" y="4146665"/>
            <a:ext cx="3554962" cy="187716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30587ba1a41_0_24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475" y="2008749"/>
            <a:ext cx="10515600" cy="284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0587ba1a41_0_24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1650" y="1202125"/>
            <a:ext cx="6708700" cy="9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0587ba1a41_0_24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32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Четвърта област: Умения за създаване на връзки и приятелства- Трети клас</a:t>
            </a:r>
            <a:endParaRPr sz="3200"/>
          </a:p>
        </p:txBody>
      </p:sp>
      <p:sp>
        <p:nvSpPr>
          <p:cNvPr id="174" name="Google Shape;174;g30587ba1a41_0_2471"/>
          <p:cNvSpPr txBox="1"/>
          <p:nvPr/>
        </p:nvSpPr>
        <p:spPr>
          <a:xfrm>
            <a:off x="296325" y="5265850"/>
            <a:ext cx="118956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Хората се делят на пет типа според начина им на реакция при конфликт: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2E75B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1875" y="1823524"/>
            <a:ext cx="4617175" cy="46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4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32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Четвърта област: Умения за създаване на връзки и приятелства- Четвърти клас</a:t>
            </a:r>
            <a:endParaRPr sz="3200"/>
          </a:p>
        </p:txBody>
      </p:sp>
      <p:sp>
        <p:nvSpPr>
          <p:cNvPr id="181" name="Google Shape;181;p4"/>
          <p:cNvSpPr txBox="1">
            <a:spLocks noGrp="1"/>
          </p:cNvSpPr>
          <p:nvPr>
            <p:ph type="body" idx="1"/>
          </p:nvPr>
        </p:nvSpPr>
        <p:spPr>
          <a:xfrm>
            <a:off x="465876" y="2035148"/>
            <a:ext cx="5729400" cy="4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None/>
            </a:pPr>
            <a:r>
              <a:rPr lang="en-US" sz="1800" b="1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Костенурка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Тя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отбягва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конфликтите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обикновено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отдръпва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темата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желае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изрази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мнението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Ако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има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възможност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напусне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помещението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тя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го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прави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;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ако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няма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такава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възможност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–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спира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разговоря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конфликтната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тема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Резултатът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е,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че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костенурката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получава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каквото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иска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а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проблемът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остава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неразрешен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Понякога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това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поведение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полезно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Например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когато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въпросът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който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спори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толкова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важен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В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тези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случаи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по-добре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премълчи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съхранят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добрите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отношения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Възможно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е в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дадената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ситуация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по-добрата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стратегия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мълчите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слушате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събирате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информация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предоставите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възможност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другите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изразят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тревогите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18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838200" y="1411341"/>
            <a:ext cx="69111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Тема:Винаги има мирно решение</a:t>
            </a:r>
            <a:endParaRPr kumimoji="0" sz="2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" name="Google Shape;184;p4" title="костенурка.mp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83675" y="2171772"/>
            <a:ext cx="1176725" cy="11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30637152361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563625"/>
            <a:ext cx="4982990" cy="4932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0637152361_0_10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32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Четвърта област: Умения за създаване на връзки и приятелства- Четвърти клас</a:t>
            </a:r>
            <a:endParaRPr sz="3200"/>
          </a:p>
        </p:txBody>
      </p:sp>
      <p:sp>
        <p:nvSpPr>
          <p:cNvPr id="191" name="Google Shape;191;g30637152361_0_103"/>
          <p:cNvSpPr txBox="1">
            <a:spLocks noGrp="1"/>
          </p:cNvSpPr>
          <p:nvPr>
            <p:ph type="body" idx="2"/>
          </p:nvPr>
        </p:nvSpPr>
        <p:spPr>
          <a:xfrm>
            <a:off x="6486290" y="1880664"/>
            <a:ext cx="5181600" cy="4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b="1" i="0" u="none" strike="noStrike">
                <a:latin typeface="Century Gothic"/>
                <a:ea typeface="Century Gothic"/>
                <a:cs typeface="Century Gothic"/>
                <a:sym typeface="Century Gothic"/>
              </a:rPr>
              <a:t>Мече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i="0" u="none" strike="noStrike">
                <a:latin typeface="Century Gothic"/>
                <a:ea typeface="Century Gothic"/>
                <a:cs typeface="Century Gothic"/>
                <a:sym typeface="Century Gothic"/>
              </a:rPr>
              <a:t>За него най-важно от всичко е да се хареса на другите, поради което, ако възникне конфликт, плюшеното мече просто ще отстъпи. Разбира се, от това поведение мечето най-често губи. То се държи съгласно принципа: „Аз губя, ти печелиш“. Съгласява се с чуждата позиция, даже в свой ущърб, единствено за да избегне конфликт. Мечето се страхува от конфронтация и е готово на всичко, за да я избегне. Ако използвате този стил постоянно, другите ще започнат да ви смятат за човек без собствено мнение и достойнство.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g30637152361_0_103" title="мече.mp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0825" y="1967700"/>
            <a:ext cx="1046100" cy="10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1725" y="1690825"/>
            <a:ext cx="4819025" cy="47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ru-RU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Четвърта</a:t>
            </a:r>
            <a:r>
              <a:rPr lang="ru-RU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оласт</a:t>
            </a:r>
            <a:r>
              <a:rPr lang="ru-RU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Умения за </a:t>
            </a:r>
            <a:r>
              <a:rPr lang="ru-RU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създаване</a:t>
            </a:r>
            <a:r>
              <a:rPr lang="ru-RU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на </a:t>
            </a:r>
            <a:r>
              <a:rPr lang="ru-RU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връзки</a:t>
            </a:r>
            <a:r>
              <a:rPr lang="ru-RU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ru-RU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приятелства</a:t>
            </a:r>
            <a:r>
              <a:rPr lang="ru-RU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ru-RU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Четвърти</a:t>
            </a:r>
            <a:r>
              <a:rPr lang="ru-RU" sz="32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32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</a:t>
            </a:r>
            <a:endParaRPr lang="ru-RU" sz="3200" dirty="0"/>
          </a:p>
        </p:txBody>
      </p:sp>
      <p:sp>
        <p:nvSpPr>
          <p:cNvPr id="200" name="Google Shape;200;p5"/>
          <p:cNvSpPr txBox="1">
            <a:spLocks noGrp="1"/>
          </p:cNvSpPr>
          <p:nvPr>
            <p:ph type="body" idx="1"/>
          </p:nvPr>
        </p:nvSpPr>
        <p:spPr>
          <a:xfrm>
            <a:off x="306275" y="1825625"/>
            <a:ext cx="5713500" cy="48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Акула</a:t>
            </a:r>
            <a:endParaRPr sz="20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Тя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разрешава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конфликта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като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атакува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При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това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акулата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преследва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една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цел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– с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всякакви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средства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постигне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това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което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иска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Ето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защо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поведението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акулата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често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агресивно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тя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може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премине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към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словесни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атаки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или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манипулиране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Акулата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спира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пред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нищо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постигне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своето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желае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съдейства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никого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разбира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какво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искат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другите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Защитава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позицията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с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всички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средства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очаква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останалите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съобразяват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с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нея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Обикновено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налага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над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мечето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Нейната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позиция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е „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Аз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печеля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губиш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“.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Ако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разпознавате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у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себе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този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стил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учете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бъдете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внимателни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наранявате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другите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Бъдете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агресивни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само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тези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случаи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когато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ситуацията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изисква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незабавно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разрешаване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когато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другият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също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е „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акула“или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когато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въпросът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е „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живот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1700" i="0" u="none" strike="noStrike" dirty="0" err="1">
                <a:latin typeface="Century Gothic"/>
                <a:ea typeface="Century Gothic"/>
                <a:cs typeface="Century Gothic"/>
                <a:sym typeface="Century Gothic"/>
              </a:rPr>
              <a:t>смърт</a:t>
            </a:r>
            <a:r>
              <a:rPr lang="en-US" sz="1700" i="0" u="none" strike="noStrike" dirty="0">
                <a:latin typeface="Century Gothic"/>
                <a:ea typeface="Century Gothic"/>
                <a:cs typeface="Century Gothic"/>
                <a:sym typeface="Century Gothic"/>
              </a:rPr>
              <a:t>“.</a:t>
            </a:r>
            <a:endParaRPr sz="17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Google Shape;202;p5" title="акула.mp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7625" y="5061500"/>
            <a:ext cx="1062050" cy="10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30637152361_0_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825"/>
            <a:ext cx="4824425" cy="485685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0637152361_0_1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32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Четвърта област: Умения за създаване на връзки и приятелства- Четвърти клас</a:t>
            </a:r>
            <a:endParaRPr sz="3200"/>
          </a:p>
        </p:txBody>
      </p:sp>
      <p:sp>
        <p:nvSpPr>
          <p:cNvPr id="209" name="Google Shape;209;g30637152361_0_1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846400" cy="47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600" b="1" i="0" u="none" strike="noStrike">
                <a:latin typeface="Century Gothic"/>
                <a:ea typeface="Century Gothic"/>
                <a:cs typeface="Century Gothic"/>
                <a:sym typeface="Century Gothic"/>
              </a:rPr>
              <a:t>Лисица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 i="0" u="none" strike="noStrike">
                <a:latin typeface="Century Gothic"/>
                <a:ea typeface="Century Gothic"/>
                <a:cs typeface="Century Gothic"/>
                <a:sym typeface="Century Gothic"/>
              </a:rPr>
              <a:t>Тя винаги се опитва да намери компромис дори ако това означава да не постигне целите си. От една страна това е хубаво, тъй като позволява да се съхранят нормални отношения с околните, но от друга страна – на всеки от участниците в конфликта ще му се наложи да жертва част от своите интереси. Решението често е половинчато и всеки остава с усещането за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strike="noStrike">
                <a:latin typeface="Century Gothic"/>
                <a:ea typeface="Century Gothic"/>
                <a:cs typeface="Century Gothic"/>
                <a:sym typeface="Century Gothic"/>
              </a:rPr>
              <a:t>неудовлетвореност. Стратегията„лисица“ може да е подходяща в случаите, когато трябва да достигнете до общо решение на даден проблем, а е невъзможно да убедите другия – поне не без да се „изпокарате“.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Google Shape;211;g30637152361_0_111" title="лисица.mp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5250" y="2175150"/>
            <a:ext cx="890575" cy="8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3650" y="1677750"/>
            <a:ext cx="4754650" cy="48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32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Четвърта област: Умения за създаване на връзки и приятелства- Четвърти клас</a:t>
            </a:r>
            <a:endParaRPr sz="3200"/>
          </a:p>
        </p:txBody>
      </p:sp>
      <p:sp>
        <p:nvSpPr>
          <p:cNvPr id="218" name="Google Shape;218;p6"/>
          <p:cNvSpPr txBox="1">
            <a:spLocks noGrp="1"/>
          </p:cNvSpPr>
          <p:nvPr>
            <p:ph type="body" idx="1"/>
          </p:nvPr>
        </p:nvSpPr>
        <p:spPr>
          <a:xfrm>
            <a:off x="346025" y="2187050"/>
            <a:ext cx="5271600" cy="3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500" b="1" i="0" u="none" strike="noStrike">
                <a:latin typeface="Century Gothic"/>
                <a:ea typeface="Century Gothic"/>
                <a:cs typeface="Century Gothic"/>
                <a:sym typeface="Century Gothic"/>
              </a:rPr>
              <a:t>Сова</a:t>
            </a:r>
            <a:endParaRPr sz="2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700" i="0" u="none" strike="noStrike">
                <a:latin typeface="Century Gothic"/>
                <a:ea typeface="Century Gothic"/>
                <a:cs typeface="Century Gothic"/>
                <a:sym typeface="Century Gothic"/>
              </a:rPr>
              <a:t>Совата смята, че спорещите трябва заедно и открито да обсъдят ситуацията и да постигнат до общо мнение. Необходимо условие е уважителното отношение към позицията на другия. Совата установява същността на проблема, защо съществува той. За нея е важен принципът „Аз печеля, ти печелиш“. За да спечелят и двамата, се търсят напълно нови решения. Поведението „сова“ е особено уместно, когато отношенията ви с другия човек са важни и дългогодишни.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3048828" y="3244334"/>
            <a:ext cx="6097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6" title="сова.mp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84125" y="2187062"/>
            <a:ext cx="1076425" cy="10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637152361_0_1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32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Четвърта област: Умения за създаване на връзки и приятелства- Четвърти клас</a:t>
            </a:r>
            <a:endParaRPr sz="3200"/>
          </a:p>
        </p:txBody>
      </p:sp>
      <p:sp>
        <p:nvSpPr>
          <p:cNvPr id="227" name="Google Shape;227;g30637152361_0_118"/>
          <p:cNvSpPr txBox="1"/>
          <p:nvPr/>
        </p:nvSpPr>
        <p:spPr>
          <a:xfrm>
            <a:off x="3048828" y="3244334"/>
            <a:ext cx="609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0637152361_0_118"/>
          <p:cNvSpPr txBox="1"/>
          <p:nvPr/>
        </p:nvSpPr>
        <p:spPr>
          <a:xfrm>
            <a:off x="744355" y="2336255"/>
            <a:ext cx="10914000" cy="2185500"/>
          </a:xfrm>
          <a:prstGeom prst="rect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Дискусия: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До кое от описаните животни мислите, че се доближавате най-много?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Бихте ли искали да си вземете нещо и от характеристиките на някое от другите животни?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Поведението на кое от животните ви е най-лесно да разберете?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Поведението на кое от животните ви е най-трудно да приемете?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587ba1a41_0_0"/>
          <p:cNvSpPr txBox="1">
            <a:spLocks noGrp="1"/>
          </p:cNvSpPr>
          <p:nvPr>
            <p:ph type="title"/>
          </p:nvPr>
        </p:nvSpPr>
        <p:spPr>
          <a:xfrm>
            <a:off x="415650" y="182875"/>
            <a:ext cx="11360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23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Четвърта област по CASEL: Умения за създаване на връзки и приятелства </a:t>
            </a:r>
            <a:endParaRPr sz="23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3" name="Google Shape;243;g30587ba1a41_0_0" title="cheese popcorn free image | Peakpx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7676" y="981037"/>
            <a:ext cx="1363374" cy="1021826"/>
          </a:xfrm>
          <a:prstGeom prst="rect">
            <a:avLst/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4" name="Google Shape;244;g30587ba1a41_0_0"/>
          <p:cNvSpPr txBox="1"/>
          <p:nvPr/>
        </p:nvSpPr>
        <p:spPr>
          <a:xfrm>
            <a:off x="346272" y="714175"/>
            <a:ext cx="10783844" cy="269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tabLst/>
              <a:defRPr/>
            </a:pPr>
            <a:r>
              <a:rPr kumimoji="0" lang="en-US" sz="2900" b="0" i="0" u="none" strike="noStrike" kern="0" cap="none" spc="0" normalizeH="0" baseline="0" noProof="0" dirty="0" err="1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Умения</a:t>
            </a:r>
            <a:r>
              <a:rPr kumimoji="0" lang="en-US" sz="2900" b="0" i="0" u="none" strike="noStrike" kern="0" cap="none" spc="0" normalizeH="0" baseline="0" noProof="0" dirty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900" b="0" i="0" u="none" strike="noStrike" kern="0" cap="none" spc="0" normalizeH="0" baseline="0" noProof="0" dirty="0" err="1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2900" b="0" i="0" u="none" strike="noStrike" kern="0" cap="none" spc="0" normalizeH="0" baseline="0" noProof="0" dirty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900" b="0" i="0" u="none" strike="noStrike" kern="0" cap="none" spc="0" normalizeH="0" baseline="0" noProof="0" dirty="0" err="1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взаимоотношения</a:t>
            </a:r>
            <a:r>
              <a:rPr kumimoji="0" lang="en-US" sz="2900" b="0" i="0" u="none" strike="noStrike" kern="0" cap="none" spc="0" normalizeH="0" baseline="0" noProof="0" dirty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с </a:t>
            </a:r>
            <a:r>
              <a:rPr kumimoji="0" lang="en-US" sz="2900" b="0" i="0" u="none" strike="noStrike" kern="0" cap="none" spc="0" normalizeH="0" baseline="0" noProof="0" dirty="0" err="1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другите</a:t>
            </a:r>
            <a:endParaRPr kumimoji="0" sz="2900" b="0" i="0" u="none" strike="noStrike" kern="0" cap="none" spc="0" normalizeH="0" baseline="0" noProof="0" dirty="0">
              <a:ln>
                <a:noFill/>
              </a:ln>
              <a:solidFill>
                <a:srgbClr val="2E75B5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 dirty="0" err="1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Тема</a:t>
            </a:r>
            <a:r>
              <a:rPr kumimoji="0" lang="en-US" sz="2900" b="1" i="0" u="none" strike="noStrike" kern="0" cap="none" spc="0" normalizeH="0" baseline="0" noProof="0" dirty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16: </a:t>
            </a:r>
            <a:r>
              <a:rPr kumimoji="0" lang="en-US" sz="2900" b="1" i="0" u="none" strike="noStrike" kern="0" cap="none" spc="0" normalizeH="0" baseline="0" noProof="0" dirty="0" err="1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Тартор</a:t>
            </a:r>
            <a:r>
              <a:rPr kumimoji="0" lang="en-US" sz="2900" b="1" i="0" u="none" strike="noStrike" kern="0" cap="none" spc="0" normalizeH="0" baseline="0" noProof="0" dirty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900" b="1" i="0" u="none" strike="noStrike" kern="0" cap="none" spc="0" normalizeH="0" baseline="0" noProof="0" dirty="0" err="1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или</a:t>
            </a:r>
            <a:r>
              <a:rPr kumimoji="0" lang="en-US" sz="2900" b="1" i="0" u="none" strike="noStrike" kern="0" cap="none" spc="0" normalizeH="0" baseline="0" noProof="0" dirty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900" b="1" i="0" u="none" strike="noStrike" kern="0" cap="none" spc="0" normalizeH="0" baseline="0" noProof="0" dirty="0" err="1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лидер</a:t>
            </a:r>
            <a:endParaRPr kumimoji="0" sz="2900" b="1" i="0" u="none" strike="noStrike" kern="0" cap="none" spc="0" normalizeH="0" baseline="0" noProof="0" dirty="0">
              <a:ln>
                <a:noFill/>
              </a:ln>
              <a:solidFill>
                <a:srgbClr val="2E75B5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kumimoji="0" lang="en-US" sz="25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Каква</a:t>
            </a:r>
            <a:r>
              <a:rPr kumimoji="0" 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kumimoji="0" lang="en-US" sz="25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целта</a:t>
            </a:r>
            <a:r>
              <a:rPr kumimoji="0" 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заниманието</a:t>
            </a:r>
            <a:r>
              <a:rPr kumimoji="0" 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sz="2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Детето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проявява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критично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мислене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различни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ситуации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отличава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лидерството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социалния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натиск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изгражда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положителни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отношения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приятелство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g30587ba1a41_0_0"/>
          <p:cNvSpPr txBox="1"/>
          <p:nvPr/>
        </p:nvSpPr>
        <p:spPr>
          <a:xfrm>
            <a:off x="213750" y="3265575"/>
            <a:ext cx="12038700" cy="356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200400" marR="0" lvl="0" indent="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Дискусия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					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Работен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лист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16.1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Коя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четирите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истории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различна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какво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различава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Какво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ви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направи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впечатление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във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всички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истории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Успяхте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ли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откриете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герой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във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фимчето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който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откроява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според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вас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Кой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той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с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какво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различен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 (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Какво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направи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което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ви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впечатли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?)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4. В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коя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историте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във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видеото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вие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бихте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искали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сте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герой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Защо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5.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Как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бихте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искали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обърнат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към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вас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когато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трябва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свършите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нещо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заедно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" name="Google Shape;246;g30587ba1a41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7675" y="3761363"/>
            <a:ext cx="1363375" cy="19464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5D6BA25C-173A-0A59-9155-1E2FFC01FBAA}"/>
              </a:ext>
            </a:extLst>
          </p:cNvPr>
          <p:cNvSpPr txBox="1"/>
          <p:nvPr/>
        </p:nvSpPr>
        <p:spPr>
          <a:xfrm>
            <a:off x="10787549" y="2026004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bg-BG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екипите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Font typeface="Century Gothic"/>
              <a:buNone/>
            </a:pPr>
            <a:r>
              <a:rPr lang="en-US" sz="4000" b="1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 кой език говорим?</a:t>
            </a:r>
            <a:endParaRPr sz="4000"/>
          </a:p>
        </p:txBody>
      </p:sp>
      <p:sp>
        <p:nvSpPr>
          <p:cNvPr id="261" name="Google Shape;261;p7"/>
          <p:cNvSpPr txBox="1">
            <a:spLocks noGrp="1"/>
          </p:cNvSpPr>
          <p:nvPr>
            <p:ph type="body" idx="1"/>
          </p:nvPr>
        </p:nvSpPr>
        <p:spPr>
          <a:xfrm>
            <a:off x="102625" y="4836800"/>
            <a:ext cx="6309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Езикът на жирафа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143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- способността да се свързваме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143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със себе си и с другите хора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143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според </a:t>
            </a:r>
            <a:r>
              <a:rPr lang="en-US" i="1" u="sng">
                <a:latin typeface="Century Gothic"/>
                <a:ea typeface="Century Gothic"/>
                <a:cs typeface="Century Gothic"/>
                <a:sym typeface="Century Gothic"/>
              </a:rPr>
              <a:t>нуждите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, които имаме.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3" name="Google Shape;26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0141" y="1045025"/>
            <a:ext cx="3893972" cy="39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7"/>
          <p:cNvSpPr txBox="1"/>
          <p:nvPr/>
        </p:nvSpPr>
        <p:spPr>
          <a:xfrm>
            <a:off x="8140000" y="5175950"/>
            <a:ext cx="33015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Езикът на чакала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1430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- агресивно общуване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8290" y="1051675"/>
            <a:ext cx="4089434" cy="41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30a6e27613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516275"/>
            <a:ext cx="7039199" cy="1909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Google Shape;315;g30a6e276135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2338" y="0"/>
            <a:ext cx="5976576" cy="3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0a6e276135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9855" y="275325"/>
            <a:ext cx="9401558" cy="11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0a6e276135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963" y="1212425"/>
            <a:ext cx="7825851" cy="146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8" name="Google Shape;318;g30a6e276135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3175" y="2440337"/>
            <a:ext cx="7946424" cy="13542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9" name="Google Shape;319;g30a6e276135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5572" y="5316050"/>
            <a:ext cx="7946424" cy="154195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888999" y="4078664"/>
            <a:ext cx="5517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bg-BG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 България </a:t>
            </a:r>
            <a:r>
              <a:rPr lang="bg-BG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40% от 15-годишните ученици съобщават, че са пушили цигари или са пили алкохол поне веднъж в живота си</a:t>
            </a:r>
            <a:r>
              <a:rPr lang="bg-BG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което е над средната стойност за всички места (17%).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269352" y="1948339"/>
            <a:ext cx="632643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rPr lang="bg-BG" sz="36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Социално-емоционални умения и </a:t>
            </a:r>
            <a:br>
              <a:rPr lang="bg-BG" sz="36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bg-BG" sz="36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здраве и благосъстояние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582" y="1689464"/>
            <a:ext cx="3007200" cy="46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7158477" y="6151484"/>
            <a:ext cx="173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Gothic"/>
              <a:buNone/>
            </a:pPr>
            <a:r>
              <a:rPr lang="bg-BG" sz="20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България</a:t>
            </a:r>
            <a:endParaRPr sz="20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8662231" y="6151484"/>
            <a:ext cx="300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Gothic"/>
              <a:buNone/>
            </a:pPr>
            <a:r>
              <a:rPr lang="bg-BG" sz="20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Средно</a:t>
            </a:r>
            <a:endParaRPr sz="20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7513637" y="4349280"/>
            <a:ext cx="110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bg-BG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40</a:t>
            </a:r>
            <a:r>
              <a:rPr lang="bg-BG" sz="24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 sz="2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2233" y="1689464"/>
            <a:ext cx="3007200" cy="46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9641838" y="5289667"/>
            <a:ext cx="110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bg-BG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</a:t>
            </a:r>
            <a:r>
              <a:rPr lang="bg-BG" sz="24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 sz="2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7" name="Google Shape;197;p24"/>
          <p:cNvCxnSpPr/>
          <p:nvPr/>
        </p:nvCxnSpPr>
        <p:spPr>
          <a:xfrm>
            <a:off x="888998" y="5969000"/>
            <a:ext cx="10463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4"/>
          <p:cNvCxnSpPr/>
          <p:nvPr/>
        </p:nvCxnSpPr>
        <p:spPr>
          <a:xfrm>
            <a:off x="6595782" y="5279859"/>
            <a:ext cx="4756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9DFE1675-D11B-7B0F-7ED3-C1BF2AC340C4}"/>
              </a:ext>
            </a:extLst>
          </p:cNvPr>
          <p:cNvSpPr txBox="1"/>
          <p:nvPr/>
        </p:nvSpPr>
        <p:spPr>
          <a:xfrm>
            <a:off x="1" y="149520"/>
            <a:ext cx="12192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Акценти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от </a:t>
            </a:r>
            <a:r>
              <a:rPr kumimoji="0" lang="ru-RU" sz="32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резултатите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на </a:t>
            </a:r>
            <a:r>
              <a:rPr kumimoji="0" lang="ru-RU" sz="32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България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kumimoji="0" lang="ru-RU" sz="32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изследването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на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СЕУ проведено от ОИСР (Организация за </a:t>
            </a:r>
            <a:r>
              <a:rPr kumimoji="0" lang="ru-RU" sz="32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икономическо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ru-RU" sz="32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сътрудничество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и развитие) </a:t>
            </a:r>
            <a:r>
              <a:rPr kumimoji="0" lang="ru-RU" sz="32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през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2023 г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224800" y="4"/>
            <a:ext cx="113607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36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Четвърта</a:t>
            </a:r>
            <a:r>
              <a:rPr lang="en-US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lang="en-US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CASEL: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Умения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създаване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връзки</a:t>
            </a:r>
            <a:r>
              <a:rPr lang="en-US" sz="33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33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приятелства</a:t>
            </a:r>
            <a:endParaRPr sz="4900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5648327" y="3802654"/>
            <a:ext cx="3225600" cy="2913900"/>
          </a:xfrm>
          <a:prstGeom prst="flowChartAlternateProcess">
            <a:avLst/>
          </a:prstGeom>
          <a:solidFill>
            <a:srgbClr val="9FC5E8"/>
          </a:solidFill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умения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създаване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поддържане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здравословни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устойчиви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връзки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с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различни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хора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групи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5520187" y="1189579"/>
            <a:ext cx="3162600" cy="2565300"/>
          </a:xfrm>
          <a:prstGeom prst="flowChartAlternateProcess">
            <a:avLst/>
          </a:prstGeom>
          <a:solidFill>
            <a:srgbClr val="B6D7A8"/>
          </a:solidFill>
          <a:ln w="381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способност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общува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ясно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комуникират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различни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послания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8669889" y="2558369"/>
            <a:ext cx="3380700" cy="2055000"/>
          </a:xfrm>
          <a:prstGeom prst="flowChartAlternateProcess">
            <a:avLst/>
          </a:prstGeom>
          <a:solidFill>
            <a:srgbClr val="FFE599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умение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колективно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решаване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проблеми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9036958" y="4613369"/>
            <a:ext cx="2850600" cy="960342"/>
          </a:xfrm>
          <a:prstGeom prst="flowChartAlternateProcess">
            <a:avLst/>
          </a:prstGeom>
          <a:solidFill>
            <a:srgbClr val="E6B8AF"/>
          </a:solidFill>
          <a:ln w="3810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умения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сътрудничество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;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8778939" y="5452200"/>
            <a:ext cx="3162599" cy="1405800"/>
          </a:xfrm>
          <a:prstGeom prst="flowChartAlternateProcess">
            <a:avLst/>
          </a:prstGeom>
          <a:solidFill>
            <a:schemeClr val="lt2"/>
          </a:solidFill>
          <a:ln w="38100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устойчивост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при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социален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натиск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8851364" y="504641"/>
            <a:ext cx="2850600" cy="2339100"/>
          </a:xfrm>
          <a:prstGeom prst="flowChartAlternateProcess">
            <a:avLst/>
          </a:prstGeom>
          <a:solidFill>
            <a:srgbClr val="EAD1DC"/>
          </a:solidFill>
          <a:ln w="3810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търсене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предлагане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помощ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когато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налага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Google Shape;479;p36">
            <a:extLst>
              <a:ext uri="{FF2B5EF4-FFF2-40B4-BE49-F238E27FC236}">
                <a16:creationId xmlns:a16="http://schemas.microsoft.com/office/drawing/2014/main" id="{E049FB70-BC86-D3D8-A665-F649117E4D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462" y="1240029"/>
            <a:ext cx="4889850" cy="5428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F9F9EB8E-5326-1784-67F9-E3E224501551}"/>
              </a:ext>
            </a:extLst>
          </p:cNvPr>
          <p:cNvSpPr/>
          <p:nvPr/>
        </p:nvSpPr>
        <p:spPr>
          <a:xfrm>
            <a:off x="1510979" y="1240029"/>
            <a:ext cx="2018069" cy="3978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/>
              <a:t>Умения за създаване на връзки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title"/>
          </p:nvPr>
        </p:nvSpPr>
        <p:spPr>
          <a:xfrm>
            <a:off x="707922" y="749398"/>
            <a:ext cx="10096496" cy="91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3600" b="1" dirty="0" err="1">
                <a:latin typeface="Century Gothic"/>
                <a:ea typeface="Century Gothic"/>
                <a:cs typeface="Century Gothic"/>
                <a:sym typeface="Century Gothic"/>
              </a:rPr>
              <a:t>Активност</a:t>
            </a:r>
            <a:r>
              <a:rPr lang="en-US" sz="3600" b="1" dirty="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bg-BG" sz="3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dirty="0">
                <a:latin typeface="Century Gothic"/>
                <a:ea typeface="Century Gothic"/>
                <a:cs typeface="Century Gothic"/>
                <a:sym typeface="Century Gothic"/>
              </a:rPr>
              <a:t>„</a:t>
            </a:r>
            <a:r>
              <a:rPr lang="en-US" sz="3600" b="1" dirty="0" err="1">
                <a:latin typeface="Century Gothic"/>
                <a:ea typeface="Century Gothic"/>
                <a:cs typeface="Century Gothic"/>
                <a:sym typeface="Century Gothic"/>
              </a:rPr>
              <a:t>Вълци</a:t>
            </a:r>
            <a:r>
              <a:rPr lang="en-US" sz="3600" b="1" dirty="0"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3600" b="1" dirty="0" err="1">
                <a:latin typeface="Century Gothic"/>
                <a:ea typeface="Century Gothic"/>
                <a:cs typeface="Century Gothic"/>
                <a:sym typeface="Century Gothic"/>
              </a:rPr>
              <a:t>кози</a:t>
            </a:r>
            <a:r>
              <a:rPr lang="en-US" sz="3600" b="1" dirty="0"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b="1" dirty="0"/>
          </a:p>
        </p:txBody>
      </p:sp>
      <p:sp>
        <p:nvSpPr>
          <p:cNvPr id="367" name="Google Shape;367;p15"/>
          <p:cNvSpPr txBox="1">
            <a:spLocks noGrp="1"/>
          </p:cNvSpPr>
          <p:nvPr>
            <p:ph type="body" idx="4294967295"/>
          </p:nvPr>
        </p:nvSpPr>
        <p:spPr>
          <a:xfrm>
            <a:off x="538240" y="1592717"/>
            <a:ext cx="11120400" cy="4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200" b="1" u="sng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Правила</a:t>
            </a:r>
            <a:r>
              <a:rPr lang="en-US" sz="3200" b="1" u="sng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3200" b="1" u="sng" dirty="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016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10-12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човека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аудиторията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теглят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листчета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3 е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написано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"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Вълк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",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3- "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Коза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", а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останалите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5-6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тях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пише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"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Козле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".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Всеки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тегли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без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показва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листчето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останалит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!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Козлетата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събират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единия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край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помещението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"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правят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къщичка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",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докато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козите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вълците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без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споделят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помежду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кой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кой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е,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остават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другия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край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редят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опашка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Всеки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тях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трябва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убеди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козлетата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че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тяхната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майка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. А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козлетата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трябва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обсъдят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помежду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дали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пуснат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съитвтения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кандидат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коза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Добре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е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аргументират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помежду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накрая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вземат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единодушно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решение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 b="1" dirty="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</a:pP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Ако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козлетата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допуснат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вълк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– 1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козле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изгаря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, 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защото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вълкът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го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изяжда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</a:pP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Ако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козлетата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изгонят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коза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–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всички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козлета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изгарят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защото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остават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гладни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без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майка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0795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1" u="sng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Цели</a:t>
            </a:r>
            <a:r>
              <a:rPr lang="en-US" sz="2000" b="1" u="sng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sz="2000" b="1" u="sng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⮚"/>
            </a:pPr>
            <a:r>
              <a:rPr lang="en-US" sz="18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Козлетата</a:t>
            </a: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оцелеят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⮚"/>
            </a:pPr>
            <a:r>
              <a:rPr lang="en-US" sz="18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Козата</a:t>
            </a: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влезе</a:t>
            </a: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lang="en-US" sz="18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нахрани</a:t>
            </a: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козлетата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8" name="Google Shape;368;p15" descr="Вълкът и седемте козлета от Братя Грим || Аудио книга БГ Аудио || Дечица -  YouTube"/>
          <p:cNvPicPr preferRelativeResize="0"/>
          <p:nvPr/>
        </p:nvPicPr>
        <p:blipFill rotWithShape="1">
          <a:blip r:embed="rId3">
            <a:alphaModFix/>
          </a:blip>
          <a:srcRect l="14456" r="14470" b="-7053"/>
          <a:stretch/>
        </p:blipFill>
        <p:spPr>
          <a:xfrm>
            <a:off x="8811212" y="3932755"/>
            <a:ext cx="2256526" cy="26580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10EC1F20-43C4-347E-AC4F-1B9486F73DE8}"/>
              </a:ext>
            </a:extLst>
          </p:cNvPr>
          <p:cNvSpPr txBox="1"/>
          <p:nvPr/>
        </p:nvSpPr>
        <p:spPr>
          <a:xfrm>
            <a:off x="707922" y="195400"/>
            <a:ext cx="11120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ru-RU" sz="3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Пета </a:t>
            </a:r>
            <a:r>
              <a:rPr kumimoji="0" lang="ru-RU" sz="3000" b="1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kumimoji="0" lang="ru-RU" sz="3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по CASEL : </a:t>
            </a:r>
            <a:r>
              <a:rPr kumimoji="0" lang="ru-RU" sz="3000" b="1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Отговорно</a:t>
            </a:r>
            <a:r>
              <a:rPr kumimoji="0" lang="ru-RU" sz="3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ru-RU" sz="3000" b="1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вземане</a:t>
            </a:r>
            <a:r>
              <a:rPr kumimoji="0" lang="ru-RU" sz="3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на решения</a:t>
            </a:r>
            <a:endParaRPr kumimoji="0" lang="ru-RU" sz="30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200" b="1" u="sng">
                <a:latin typeface="Century Gothic"/>
                <a:ea typeface="Century Gothic"/>
                <a:cs typeface="Century Gothic"/>
                <a:sym typeface="Century Gothic"/>
              </a:rPr>
              <a:t>Въпроси за дискусия:</a:t>
            </a:r>
            <a:endParaRPr sz="3200" b="1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514350" lvl="0" indent="-5143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Как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чувствахте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ролята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„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козата-майка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”?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1435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какъв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начин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„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козите-майки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”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опитвахте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да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убедите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козлетата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”,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че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сте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тяхната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майка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? 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1435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Козлета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”,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какво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основаваха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решенията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ви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1435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Козлета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”,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имахте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ли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разногласия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при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вземането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решенията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1435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Кой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беше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най-убедителният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аргумент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майките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ви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1435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Вълци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”,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как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чувствахте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ролята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си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..............................................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1435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Кое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умение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Пета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обаст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Касел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смятате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че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развива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чрез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тази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дейност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1435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Kакви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други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умения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останалите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области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Касел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мислите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че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поощряват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dirty="0" err="1">
                <a:latin typeface="Century Gothic"/>
                <a:ea typeface="Century Gothic"/>
                <a:cs typeface="Century Gothic"/>
                <a:sym typeface="Century Gothic"/>
              </a:rPr>
              <a:t>тук</a:t>
            </a:r>
            <a:r>
              <a:rPr lang="en-US" sz="2600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4"/>
          <p:cNvSpPr/>
          <p:nvPr/>
        </p:nvSpPr>
        <p:spPr>
          <a:xfrm>
            <a:off x="9431400" y="3848250"/>
            <a:ext cx="2760600" cy="2704800"/>
          </a:xfrm>
          <a:prstGeom prst="bevel">
            <a:avLst>
              <a:gd name="adj" fmla="val 5288"/>
            </a:avLst>
          </a:prstGeom>
          <a:solidFill>
            <a:srgbClr val="FFE59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осъзнаване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собствената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роля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за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създаването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лично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семейно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общностно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благополучие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" name="Google Shape;334;p14"/>
          <p:cNvSpPr/>
          <p:nvPr/>
        </p:nvSpPr>
        <p:spPr>
          <a:xfrm>
            <a:off x="6338438" y="3966683"/>
            <a:ext cx="2760600" cy="2586367"/>
          </a:xfrm>
          <a:prstGeom prst="bevel">
            <a:avLst>
              <a:gd name="adj" fmla="val 5288"/>
            </a:avLst>
          </a:prstGeom>
          <a:solidFill>
            <a:srgbClr val="A2C4C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реалистична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оценка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последствията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различни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действия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14"/>
          <p:cNvSpPr/>
          <p:nvPr/>
        </p:nvSpPr>
        <p:spPr>
          <a:xfrm>
            <a:off x="6329363" y="950017"/>
            <a:ext cx="2769675" cy="2820716"/>
          </a:xfrm>
          <a:prstGeom prst="bevel">
            <a:avLst>
              <a:gd name="adj" fmla="val 5288"/>
            </a:avLst>
          </a:prstGeom>
          <a:solidFill>
            <a:srgbClr val="D5A6B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съобразяване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със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собственото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благополучие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това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другите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9436675" y="950017"/>
            <a:ext cx="2579100" cy="2704800"/>
          </a:xfrm>
          <a:prstGeom prst="bevel">
            <a:avLst>
              <a:gd name="adj" fmla="val 5288"/>
            </a:avLst>
          </a:prstGeom>
          <a:solidFill>
            <a:srgbClr val="B4A7D6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идентифициране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решения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лични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и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социални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проблеми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D2D5F8D2-1BF3-DE72-9883-675F10102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102754"/>
            <a:ext cx="4913802" cy="5450296"/>
          </a:xfrm>
          <a:prstGeom prst="rect">
            <a:avLst/>
          </a:prstGeom>
        </p:spPr>
      </p:pic>
      <p:sp>
        <p:nvSpPr>
          <p:cNvPr id="3" name="Правоъгълник 2">
            <a:extLst>
              <a:ext uri="{FF2B5EF4-FFF2-40B4-BE49-F238E27FC236}">
                <a16:creationId xmlns:a16="http://schemas.microsoft.com/office/drawing/2014/main" id="{B6A1147E-CA2C-26A2-F962-9022B4DB770D}"/>
              </a:ext>
            </a:extLst>
          </p:cNvPr>
          <p:cNvSpPr/>
          <p:nvPr/>
        </p:nvSpPr>
        <p:spPr>
          <a:xfrm>
            <a:off x="1635838" y="1102754"/>
            <a:ext cx="2268342" cy="3688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sz="3600" b="1" dirty="0">
                <a:solidFill>
                  <a:srgbClr val="0070C0"/>
                </a:solidFill>
              </a:rPr>
              <a:t>решения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31" name="Google Shape;331;p14"/>
          <p:cNvSpPr txBox="1">
            <a:spLocks noGrp="1"/>
          </p:cNvSpPr>
          <p:nvPr>
            <p:ph type="title"/>
          </p:nvPr>
        </p:nvSpPr>
        <p:spPr>
          <a:xfrm>
            <a:off x="35456" y="88542"/>
            <a:ext cx="1215654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entury Gothic"/>
              <a:buNone/>
            </a:pPr>
            <a:r>
              <a:rPr lang="en-US" sz="36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Пета</a:t>
            </a:r>
            <a:r>
              <a:rPr lang="en-US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област</a:t>
            </a:r>
            <a:r>
              <a:rPr lang="en-US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</a:t>
            </a:r>
            <a:r>
              <a:rPr lang="en-US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CASEL:Отговорно </a:t>
            </a:r>
            <a:r>
              <a:rPr lang="en-US" sz="36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вземане</a:t>
            </a:r>
            <a:r>
              <a:rPr lang="en-US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bg-BG" sz="36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3600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2657168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200" b="1" dirty="0" err="1">
                <a:latin typeface="Century Gothic"/>
                <a:ea typeface="Century Gothic"/>
                <a:cs typeface="Century Gothic"/>
                <a:sym typeface="Century Gothic"/>
              </a:rPr>
              <a:t>Как</a:t>
            </a:r>
            <a:r>
              <a:rPr lang="en-US" sz="32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32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latin typeface="Century Gothic"/>
                <a:ea typeface="Century Gothic"/>
                <a:cs typeface="Century Gothic"/>
                <a:sym typeface="Century Gothic"/>
              </a:rPr>
              <a:t>чувствам</a:t>
            </a:r>
            <a:r>
              <a:rPr lang="en-US" sz="32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latin typeface="Century Gothic"/>
                <a:ea typeface="Century Gothic"/>
                <a:cs typeface="Century Gothic"/>
                <a:sym typeface="Century Gothic"/>
              </a:rPr>
              <a:t>днес</a:t>
            </a:r>
            <a:r>
              <a:rPr lang="en-US" sz="3200" b="1" dirty="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2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619432" y="1298611"/>
            <a:ext cx="10692554" cy="50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bg-BG" sz="2600" u="sng" dirty="0">
                <a:latin typeface="Century Gothic"/>
                <a:ea typeface="Century Gothic"/>
                <a:cs typeface="Century Gothic"/>
                <a:sym typeface="Century Gothic"/>
              </a:rPr>
              <a:t>Залепете</a:t>
            </a:r>
            <a:r>
              <a:rPr lang="en-US" sz="2600" u="sng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u="sng" dirty="0" err="1">
                <a:latin typeface="Century Gothic"/>
                <a:ea typeface="Century Gothic"/>
                <a:cs typeface="Century Gothic"/>
                <a:sym typeface="Century Gothic"/>
              </a:rPr>
              <a:t>картончето</a:t>
            </a:r>
            <a:r>
              <a:rPr lang="en-US" sz="2600" u="sng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600" u="sng" dirty="0" err="1">
                <a:latin typeface="Century Gothic"/>
                <a:ea typeface="Century Gothic"/>
                <a:cs typeface="Century Gothic"/>
                <a:sym typeface="Century Gothic"/>
              </a:rPr>
              <a:t>което</a:t>
            </a:r>
            <a:r>
              <a:rPr lang="en-US" sz="2600" u="sng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u="sng" dirty="0" err="1">
                <a:latin typeface="Century Gothic"/>
                <a:ea typeface="Century Gothic"/>
                <a:cs typeface="Century Gothic"/>
                <a:sym typeface="Century Gothic"/>
              </a:rPr>
              <a:t>отговаря</a:t>
            </a:r>
            <a:r>
              <a:rPr lang="en-US" sz="2600" u="sng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u="sng" dirty="0" err="1">
                <a:latin typeface="Century Gothic"/>
                <a:ea typeface="Century Gothic"/>
                <a:cs typeface="Century Gothic"/>
                <a:sym typeface="Century Gothic"/>
              </a:rPr>
              <a:t>на</a:t>
            </a:r>
            <a:r>
              <a:rPr lang="en-US" sz="2600" u="sng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u="sng" dirty="0" err="1">
                <a:latin typeface="Century Gothic"/>
                <a:ea typeface="Century Gothic"/>
                <a:cs typeface="Century Gothic"/>
                <a:sym typeface="Century Gothic"/>
              </a:rPr>
              <a:t>Вашето</a:t>
            </a:r>
            <a:r>
              <a:rPr lang="en-US" sz="2600" u="sng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600" u="sng" dirty="0" err="1">
                <a:latin typeface="Century Gothic"/>
                <a:ea typeface="Century Gothic"/>
                <a:cs typeface="Century Gothic"/>
                <a:sym typeface="Century Gothic"/>
              </a:rPr>
              <a:t>настроение</a:t>
            </a:r>
            <a:r>
              <a:rPr lang="bg-BG" sz="2600" u="sng" dirty="0">
                <a:latin typeface="Century Gothic"/>
                <a:ea typeface="Century Gothic"/>
                <a:cs typeface="Century Gothic"/>
                <a:sym typeface="Century Gothic"/>
              </a:rPr>
              <a:t> в края на нашата среща, върху „дървото на емоциите“.</a:t>
            </a:r>
            <a:endParaRPr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Чувствам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неспокоен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напрегнат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раздразнен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ядосан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200" lvl="3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37160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Чувствам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спокоен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/в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хармония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доволен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щастлив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dirty="0"/>
          </a:p>
          <a:p>
            <a:pPr marL="137160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37160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Чувствам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се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тъжен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потиснат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разстроен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съм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нямам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настроение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200" lvl="3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37160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Уморен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/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недоспал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имам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нужда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latin typeface="Century Gothic"/>
                <a:ea typeface="Century Gothic"/>
                <a:cs typeface="Century Gothic"/>
                <a:sym typeface="Century Gothic"/>
              </a:rPr>
              <a:t>почивка</a:t>
            </a: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" name="Google Shape;101;p2" descr="Digital red textured surfa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258" y="2179438"/>
            <a:ext cx="1337996" cy="98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Full frame shot of green lea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258" y="3250913"/>
            <a:ext cx="1337996" cy="8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Bubbles and drops on a light blue liquid backgrou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260" y="4256292"/>
            <a:ext cx="1337994" cy="10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Yellow textile waving in the wi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258" y="5372015"/>
            <a:ext cx="1301151" cy="86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2" name="Google Shape;4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/>
        </p:nvSpPr>
        <p:spPr>
          <a:xfrm>
            <a:off x="888999" y="635000"/>
            <a:ext cx="10334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rPr lang="bg-BG" sz="36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Социално-емоционални умения и</a:t>
            </a:r>
            <a:br>
              <a:rPr lang="bg-BG" sz="36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bg-BG" sz="36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ангажираност в образователните процеси 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889000" y="4386440"/>
            <a:ext cx="4967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None/>
            </a:pPr>
            <a:r>
              <a:rPr lang="bg-BG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България </a:t>
            </a:r>
            <a:r>
              <a:rPr lang="bg-BG" sz="2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45% са пропускали учебни занятия</a:t>
            </a:r>
            <a:r>
              <a:rPr lang="bg-BG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което е много над средната стойност за всички места (29%).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582" y="1689464"/>
            <a:ext cx="3007200" cy="46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7158477" y="6151484"/>
            <a:ext cx="173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Gothic"/>
              <a:buNone/>
            </a:pPr>
            <a:r>
              <a:rPr lang="bg-BG" sz="20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България</a:t>
            </a:r>
            <a:endParaRPr sz="20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8662231" y="6151484"/>
            <a:ext cx="300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Gothic"/>
              <a:buNone/>
            </a:pPr>
            <a:r>
              <a:rPr lang="bg-BG" sz="20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Средно</a:t>
            </a:r>
            <a:endParaRPr sz="20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7513637" y="4188740"/>
            <a:ext cx="110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bg-BG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45</a:t>
            </a:r>
            <a:r>
              <a:rPr lang="bg-BG" sz="24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 sz="2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2233" y="1689464"/>
            <a:ext cx="3007200" cy="46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9612810" y="4842213"/>
            <a:ext cx="110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bg-BG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29</a:t>
            </a:r>
            <a:r>
              <a:rPr lang="bg-BG" sz="24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 sz="2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1" name="Google Shape;221;p27"/>
          <p:cNvCxnSpPr/>
          <p:nvPr/>
        </p:nvCxnSpPr>
        <p:spPr>
          <a:xfrm>
            <a:off x="888998" y="5969000"/>
            <a:ext cx="10463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27"/>
          <p:cNvCxnSpPr/>
          <p:nvPr/>
        </p:nvCxnSpPr>
        <p:spPr>
          <a:xfrm>
            <a:off x="6595782" y="4788681"/>
            <a:ext cx="4756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/>
        </p:nvSpPr>
        <p:spPr>
          <a:xfrm>
            <a:off x="888999" y="635000"/>
            <a:ext cx="10334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rPr lang="bg-BG" sz="36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Социално-емоционални умения и</a:t>
            </a:r>
            <a:br>
              <a:rPr lang="bg-BG" sz="36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bg-BG" sz="36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професионална реализация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889000" y="4444350"/>
            <a:ext cx="60108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None/>
            </a:pPr>
            <a:r>
              <a:rPr lang="bg-BG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България </a:t>
            </a:r>
            <a:r>
              <a:rPr lang="bg-BG" sz="2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71 % от 15-годишните ученици планират да завършат висше образование, </a:t>
            </a:r>
            <a:r>
              <a:rPr lang="bg-BG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което е под средната стойност за всички места (84%).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582" y="1689464"/>
            <a:ext cx="3007200" cy="46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7158477" y="6151484"/>
            <a:ext cx="173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Gothic"/>
              <a:buNone/>
            </a:pPr>
            <a:r>
              <a:rPr lang="bg-BG" sz="20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България</a:t>
            </a:r>
            <a:endParaRPr sz="20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8662231" y="6151484"/>
            <a:ext cx="300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Gothic"/>
              <a:buNone/>
            </a:pPr>
            <a:r>
              <a:rPr lang="bg-BG" sz="20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Средно</a:t>
            </a:r>
            <a:endParaRPr sz="20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7513637" y="3387091"/>
            <a:ext cx="110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bg-BG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71</a:t>
            </a:r>
            <a:r>
              <a:rPr lang="bg-BG" sz="24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 sz="2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2233" y="1689464"/>
            <a:ext cx="3007200" cy="46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9641838" y="2635174"/>
            <a:ext cx="110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bg-BG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84</a:t>
            </a:r>
            <a:r>
              <a:rPr lang="bg-BG" sz="24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 sz="2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5" name="Google Shape;235;p28"/>
          <p:cNvCxnSpPr/>
          <p:nvPr/>
        </p:nvCxnSpPr>
        <p:spPr>
          <a:xfrm>
            <a:off x="888998" y="5969000"/>
            <a:ext cx="10463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28"/>
          <p:cNvCxnSpPr/>
          <p:nvPr/>
        </p:nvCxnSpPr>
        <p:spPr>
          <a:xfrm>
            <a:off x="6595782" y="2581733"/>
            <a:ext cx="4756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/>
        </p:nvSpPr>
        <p:spPr>
          <a:xfrm>
            <a:off x="1797624" y="3623511"/>
            <a:ext cx="8297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bg-BG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България има по-ярко изразена връзка между СЕУ и академичните резултати, отколкото в другите участващи държави.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42" name="Google Shape;242;p29"/>
          <p:cNvGrpSpPr/>
          <p:nvPr/>
        </p:nvGrpSpPr>
        <p:grpSpPr>
          <a:xfrm>
            <a:off x="8726887" y="443623"/>
            <a:ext cx="2069988" cy="2199392"/>
            <a:chOff x="7809678" y="912240"/>
            <a:chExt cx="2285007" cy="2427853"/>
          </a:xfrm>
        </p:grpSpPr>
        <p:grpSp>
          <p:nvGrpSpPr>
            <p:cNvPr id="243" name="Google Shape;243;p29"/>
            <p:cNvGrpSpPr/>
            <p:nvPr/>
          </p:nvGrpSpPr>
          <p:grpSpPr>
            <a:xfrm>
              <a:off x="8392588" y="1055086"/>
              <a:ext cx="1119187" cy="2285007"/>
              <a:chOff x="3389558" y="1055086"/>
              <a:chExt cx="1119187" cy="2285007"/>
            </a:xfrm>
          </p:grpSpPr>
          <p:sp>
            <p:nvSpPr>
              <p:cNvPr id="244" name="Google Shape;244;p29"/>
              <p:cNvSpPr/>
              <p:nvPr/>
            </p:nvSpPr>
            <p:spPr>
              <a:xfrm>
                <a:off x="3832569" y="1055086"/>
                <a:ext cx="233164" cy="1562194"/>
              </a:xfrm>
              <a:custGeom>
                <a:avLst/>
                <a:gdLst/>
                <a:ahLst/>
                <a:cxnLst/>
                <a:rect l="l" t="t" r="r" b="b"/>
                <a:pathLst>
                  <a:path w="233164" h="1562194" extrusionOk="0">
                    <a:moveTo>
                      <a:pt x="0" y="1562195"/>
                    </a:moveTo>
                    <a:lnTo>
                      <a:pt x="0" y="116582"/>
                    </a:lnTo>
                    <a:cubicBezTo>
                      <a:pt x="0" y="52462"/>
                      <a:pt x="52462" y="0"/>
                      <a:pt x="116582" y="0"/>
                    </a:cubicBezTo>
                    <a:cubicBezTo>
                      <a:pt x="180702" y="0"/>
                      <a:pt x="233164" y="52462"/>
                      <a:pt x="233164" y="116582"/>
                    </a:cubicBezTo>
                    <a:lnTo>
                      <a:pt x="233164" y="1562195"/>
                    </a:lnTo>
                  </a:path>
                </a:pathLst>
              </a:custGeom>
              <a:solidFill>
                <a:schemeClr val="accent1"/>
              </a:solidFill>
              <a:ln w="102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>
                <a:off x="3389558" y="3060297"/>
                <a:ext cx="1119187" cy="279796"/>
              </a:xfrm>
              <a:custGeom>
                <a:avLst/>
                <a:gdLst/>
                <a:ahLst/>
                <a:cxnLst/>
                <a:rect l="l" t="t" r="r" b="b"/>
                <a:pathLst>
                  <a:path w="1119187" h="279796" extrusionOk="0">
                    <a:moveTo>
                      <a:pt x="0" y="279797"/>
                    </a:moveTo>
                    <a:lnTo>
                      <a:pt x="1119188" y="279797"/>
                    </a:lnTo>
                    <a:lnTo>
                      <a:pt x="1119188" y="93261"/>
                    </a:lnTo>
                    <a:lnTo>
                      <a:pt x="1025922" y="0"/>
                    </a:lnTo>
                    <a:lnTo>
                      <a:pt x="93261" y="0"/>
                    </a:lnTo>
                    <a:lnTo>
                      <a:pt x="0" y="93261"/>
                    </a:lnTo>
                    <a:close/>
                  </a:path>
                </a:pathLst>
              </a:custGeom>
              <a:solidFill>
                <a:schemeClr val="accent1"/>
              </a:solidFill>
              <a:ln w="102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9"/>
              <p:cNvSpPr/>
              <p:nvPr/>
            </p:nvSpPr>
            <p:spPr>
              <a:xfrm>
                <a:off x="3603593" y="2640597"/>
                <a:ext cx="691116" cy="396383"/>
              </a:xfrm>
              <a:custGeom>
                <a:avLst/>
                <a:gdLst/>
                <a:ahLst/>
                <a:cxnLst/>
                <a:rect l="l" t="t" r="r" b="b"/>
                <a:pathLst>
                  <a:path w="691116" h="396383" extrusionOk="0">
                    <a:moveTo>
                      <a:pt x="691117" y="396384"/>
                    </a:moveTo>
                    <a:lnTo>
                      <a:pt x="691117" y="93266"/>
                    </a:lnTo>
                    <a:lnTo>
                      <a:pt x="597851" y="0"/>
                    </a:lnTo>
                    <a:lnTo>
                      <a:pt x="93266" y="0"/>
                    </a:lnTo>
                    <a:lnTo>
                      <a:pt x="0" y="93266"/>
                    </a:lnTo>
                    <a:lnTo>
                      <a:pt x="0" y="396384"/>
                    </a:lnTo>
                  </a:path>
                </a:pathLst>
              </a:custGeom>
              <a:solidFill>
                <a:schemeClr val="accent1"/>
              </a:solidFill>
              <a:ln w="102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>
                <a:off x="3855886" y="1413487"/>
                <a:ext cx="186531" cy="4663"/>
              </a:xfrm>
              <a:custGeom>
                <a:avLst/>
                <a:gdLst/>
                <a:ahLst/>
                <a:cxnLst/>
                <a:rect l="l" t="t" r="r" b="b"/>
                <a:pathLst>
                  <a:path w="186531" h="4663" extrusionOk="0">
                    <a:moveTo>
                      <a:pt x="0" y="0"/>
                    </a:moveTo>
                    <a:lnTo>
                      <a:pt x="186531" y="0"/>
                    </a:lnTo>
                  </a:path>
                </a:pathLst>
              </a:custGeom>
              <a:solidFill>
                <a:schemeClr val="accent1"/>
              </a:solidFill>
              <a:ln w="102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" name="Google Shape;248;p29"/>
            <p:cNvGrpSpPr/>
            <p:nvPr/>
          </p:nvGrpSpPr>
          <p:grpSpPr>
            <a:xfrm rot="-1151757">
              <a:off x="7810285" y="1284730"/>
              <a:ext cx="2305569" cy="235448"/>
              <a:chOff x="2806648" y="1288250"/>
              <a:chExt cx="2305568" cy="235448"/>
            </a:xfrm>
          </p:grpSpPr>
          <p:sp>
            <p:nvSpPr>
              <p:cNvPr id="249" name="Google Shape;249;p29"/>
              <p:cNvSpPr/>
              <p:nvPr/>
            </p:nvSpPr>
            <p:spPr>
              <a:xfrm>
                <a:off x="2806648" y="1288250"/>
                <a:ext cx="987323" cy="228290"/>
              </a:xfrm>
              <a:custGeom>
                <a:avLst/>
                <a:gdLst/>
                <a:ahLst/>
                <a:cxnLst/>
                <a:rect l="l" t="t" r="r" b="b"/>
                <a:pathLst>
                  <a:path w="987323" h="228290" extrusionOk="0">
                    <a:moveTo>
                      <a:pt x="987324" y="0"/>
                    </a:moveTo>
                    <a:lnTo>
                      <a:pt x="792856" y="0"/>
                    </a:lnTo>
                    <a:lnTo>
                      <a:pt x="564560" y="228291"/>
                    </a:lnTo>
                    <a:lnTo>
                      <a:pt x="83300" y="228291"/>
                    </a:lnTo>
                    <a:lnTo>
                      <a:pt x="0" y="144991"/>
                    </a:lnTo>
                  </a:path>
                </a:pathLst>
              </a:custGeom>
              <a:solidFill>
                <a:schemeClr val="accent1"/>
              </a:solidFill>
              <a:ln w="102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4124893" y="1295408"/>
                <a:ext cx="987323" cy="228290"/>
              </a:xfrm>
              <a:custGeom>
                <a:avLst/>
                <a:gdLst/>
                <a:ahLst/>
                <a:cxnLst/>
                <a:rect l="l" t="t" r="r" b="b"/>
                <a:pathLst>
                  <a:path w="987323" h="228290" extrusionOk="0">
                    <a:moveTo>
                      <a:pt x="0" y="0"/>
                    </a:moveTo>
                    <a:lnTo>
                      <a:pt x="194468" y="0"/>
                    </a:lnTo>
                    <a:lnTo>
                      <a:pt x="422764" y="228291"/>
                    </a:lnTo>
                    <a:lnTo>
                      <a:pt x="904024" y="228291"/>
                    </a:lnTo>
                    <a:lnTo>
                      <a:pt x="987324" y="144991"/>
                    </a:lnTo>
                  </a:path>
                </a:pathLst>
              </a:custGeom>
              <a:solidFill>
                <a:schemeClr val="accent1"/>
              </a:solidFill>
              <a:ln w="102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" name="Google Shape;251;p29"/>
            <p:cNvSpPr/>
            <p:nvPr/>
          </p:nvSpPr>
          <p:spPr>
            <a:xfrm>
              <a:off x="7809678" y="1850275"/>
              <a:ext cx="647860" cy="1098244"/>
            </a:xfrm>
            <a:custGeom>
              <a:avLst/>
              <a:gdLst/>
              <a:ahLst/>
              <a:cxnLst/>
              <a:rect l="l" t="t" r="r" b="b"/>
              <a:pathLst>
                <a:path w="647860" h="1098244" extrusionOk="0">
                  <a:moveTo>
                    <a:pt x="647860" y="774315"/>
                  </a:moveTo>
                  <a:cubicBezTo>
                    <a:pt x="647860" y="953217"/>
                    <a:pt x="502832" y="1098245"/>
                    <a:pt x="323930" y="1098245"/>
                  </a:cubicBezTo>
                  <a:cubicBezTo>
                    <a:pt x="145028" y="1098245"/>
                    <a:pt x="0" y="953217"/>
                    <a:pt x="0" y="774315"/>
                  </a:cubicBezTo>
                  <a:lnTo>
                    <a:pt x="323930" y="0"/>
                  </a:lnTo>
                  <a:lnTo>
                    <a:pt x="647860" y="774315"/>
                  </a:lnTo>
                  <a:lnTo>
                    <a:pt x="647860" y="774315"/>
                  </a:lnTo>
                  <a:close/>
                  <a:moveTo>
                    <a:pt x="0" y="774315"/>
                  </a:moveTo>
                  <a:lnTo>
                    <a:pt x="647860" y="774315"/>
                  </a:lnTo>
                </a:path>
              </a:pathLst>
            </a:custGeom>
            <a:solidFill>
              <a:schemeClr val="accent1"/>
            </a:solidFill>
            <a:ln w="1023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9446825" y="1287061"/>
              <a:ext cx="647860" cy="1098244"/>
            </a:xfrm>
            <a:custGeom>
              <a:avLst/>
              <a:gdLst/>
              <a:ahLst/>
              <a:cxnLst/>
              <a:rect l="l" t="t" r="r" b="b"/>
              <a:pathLst>
                <a:path w="647860" h="1098244" extrusionOk="0">
                  <a:moveTo>
                    <a:pt x="0" y="774315"/>
                  </a:moveTo>
                  <a:cubicBezTo>
                    <a:pt x="0" y="953217"/>
                    <a:pt x="145028" y="1098245"/>
                    <a:pt x="323930" y="1098245"/>
                  </a:cubicBezTo>
                  <a:cubicBezTo>
                    <a:pt x="502832" y="1098245"/>
                    <a:pt x="647860" y="953217"/>
                    <a:pt x="647860" y="774315"/>
                  </a:cubicBezTo>
                  <a:lnTo>
                    <a:pt x="323930" y="0"/>
                  </a:lnTo>
                  <a:lnTo>
                    <a:pt x="0" y="774315"/>
                  </a:lnTo>
                  <a:lnTo>
                    <a:pt x="0" y="774315"/>
                  </a:lnTo>
                  <a:close/>
                  <a:moveTo>
                    <a:pt x="647860" y="774315"/>
                  </a:moveTo>
                  <a:lnTo>
                    <a:pt x="0" y="774315"/>
                  </a:lnTo>
                </a:path>
              </a:pathLst>
            </a:custGeom>
            <a:solidFill>
              <a:schemeClr val="accent1"/>
            </a:solidFill>
            <a:ln w="1023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29"/>
          <p:cNvSpPr txBox="1"/>
          <p:nvPr/>
        </p:nvSpPr>
        <p:spPr>
          <a:xfrm>
            <a:off x="200635" y="3047362"/>
            <a:ext cx="11790729" cy="32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bg-BG" sz="3200" b="1" dirty="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Изследването дава солидна основа на твърдението, че </a:t>
            </a:r>
            <a:r>
              <a:rPr lang="bg-BG" sz="3600" b="1" dirty="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учениците с по-високи нива на социално-емоционална интелигентност имат тенденция да постигат по-добри резултати и по трите образователни области: математика, език и изкуства…</a:t>
            </a:r>
            <a:endParaRPr sz="3600" dirty="0">
              <a:solidFill>
                <a:srgbClr val="2E75B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2028725" y="212975"/>
            <a:ext cx="638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221525" y="714967"/>
            <a:ext cx="81888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>
                <a:solidFill>
                  <a:schemeClr val="accent1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Извод за връзката между социално-емоционалните умения и академичните резултати</a:t>
            </a:r>
            <a:endParaRPr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Картина 18">
            <a:extLst>
              <a:ext uri="{FF2B5EF4-FFF2-40B4-BE49-F238E27FC236}">
                <a16:creationId xmlns:a16="http://schemas.microsoft.com/office/drawing/2014/main" id="{FF5B9B0A-ED6E-611E-EEA1-9E439F27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31" y="2401683"/>
            <a:ext cx="3192469" cy="2599855"/>
          </a:xfrm>
          <a:prstGeom prst="rect">
            <a:avLst/>
          </a:prstGeom>
        </p:spPr>
      </p:pic>
      <p:sp>
        <p:nvSpPr>
          <p:cNvPr id="278" name="Google Shape;278;p31"/>
          <p:cNvSpPr txBox="1"/>
          <p:nvPr/>
        </p:nvSpPr>
        <p:spPr>
          <a:xfrm>
            <a:off x="813050" y="426825"/>
            <a:ext cx="10809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b="1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Как СЕО влияние върху когнитивното развитие?</a:t>
            </a:r>
            <a:endParaRPr sz="3600" b="1" dirty="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688461" y="1431566"/>
            <a:ext cx="3529578" cy="2055469"/>
          </a:xfrm>
          <a:prstGeom prst="flowChartAlternateProcess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w="106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2425" tIns="102425" rIns="102425" bIns="102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Подобряване на концентрацията и паметта</a:t>
            </a:r>
            <a:endParaRPr sz="2400" b="1" dirty="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4781769" y="1930536"/>
            <a:ext cx="3529578" cy="1983231"/>
          </a:xfrm>
          <a:prstGeom prst="flowChartAlternateProcess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w="106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2425" tIns="102425" rIns="102425" bIns="102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Развитие на критично и творческо мислене</a:t>
            </a:r>
            <a:endParaRPr sz="2400" b="1" dirty="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7353698" y="4174138"/>
            <a:ext cx="3805711" cy="2055470"/>
          </a:xfrm>
          <a:prstGeom prst="flowChartAlternateProcess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w="106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2425" tIns="102425" rIns="102425" bIns="102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По-висока академична успеваемост</a:t>
            </a:r>
            <a:endParaRPr sz="2400" b="1" dirty="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70674DB9-A918-4722-450E-4BC11B320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72" y="3913767"/>
            <a:ext cx="3203660" cy="1983231"/>
          </a:xfrm>
          <a:prstGeom prst="rect">
            <a:avLst/>
          </a:prstGeom>
        </p:spPr>
      </p:pic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BDF9887E-BDCF-0E36-BA55-4147E1106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56" y="4242964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/>
        </p:nvSpPr>
        <p:spPr>
          <a:xfrm>
            <a:off x="722675" y="304475"/>
            <a:ext cx="108096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4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Как СЕО влияние върху емоционалното благосъстояние?</a:t>
            </a:r>
            <a:endParaRPr sz="3200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640625" y="1549750"/>
            <a:ext cx="3543600" cy="186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bg-BG" sz="2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Формиране на емоционална интелигентност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4476882" y="3978116"/>
            <a:ext cx="3543600" cy="186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bg-BG" sz="2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Намаляване на стреса и тревожността</a:t>
            </a:r>
            <a:endParaRPr sz="2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8149680" y="1645705"/>
            <a:ext cx="3543600" cy="186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bg-BG" sz="2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Изграждане на положителна самооценка и увереност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3" descr="Success Free Stock Photo - Public Domain Pictur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406" y="3682571"/>
            <a:ext cx="3220664" cy="2088963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3558635-50CC-66CF-1F8F-454BEC29C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625" y="3682572"/>
            <a:ext cx="3291650" cy="2162744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C4368B51-534C-0CA9-522E-D9B7587F7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553" y="1645705"/>
            <a:ext cx="3288799" cy="18671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3206</Words>
  <Application>Microsoft Office PowerPoint</Application>
  <PresentationFormat>Широк екран</PresentationFormat>
  <Paragraphs>333</Paragraphs>
  <Slides>45</Slides>
  <Notes>45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Заглавия на слайдовете</vt:lpstr>
      </vt:variant>
      <vt:variant>
        <vt:i4>45</vt:i4>
      </vt:variant>
    </vt:vector>
  </HeadingPairs>
  <TitlesOfParts>
    <vt:vector size="53" baseType="lpstr">
      <vt:lpstr>Arial</vt:lpstr>
      <vt:lpstr>Century Gothic</vt:lpstr>
      <vt:lpstr>Courier New</vt:lpstr>
      <vt:lpstr>Cambria</vt:lpstr>
      <vt:lpstr>Calibri</vt:lpstr>
      <vt:lpstr>Office Theme</vt:lpstr>
      <vt:lpstr>1_Office Theme</vt:lpstr>
      <vt:lpstr>2_Office Theme</vt:lpstr>
      <vt:lpstr>“Развитие на социално-емоционални умения на учениците от начален етап“  от Националната програма „Без агресия за сигурна образователна среда”  </vt:lpstr>
      <vt:lpstr>Игра с прилагателни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Игра за представяне</vt:lpstr>
      <vt:lpstr>Презентация на PowerPoint</vt:lpstr>
      <vt:lpstr>Модел CASEL- Сътрудничество за академично, социално и емоционално обучение </vt:lpstr>
      <vt:lpstr>Презентация на PowerPoint</vt:lpstr>
      <vt:lpstr>Помагало- на www.sel.bg</vt:lpstr>
      <vt:lpstr>Методология СЕО 1-4 клас</vt:lpstr>
      <vt:lpstr>Методи и техники за СЕО</vt:lpstr>
      <vt:lpstr>Първа област: Себепознание и увереност в собствените възможности (Трети клас)</vt:lpstr>
      <vt:lpstr>Първа област: Себепознание и увереност в собствените възможности (Трети клас)</vt:lpstr>
      <vt:lpstr>Първа област от CASEL: Себепознание и увереност в собствените възможности- обобщение</vt:lpstr>
      <vt:lpstr>Втора област: Самоуправление на емоциите и поведението- Първи клас</vt:lpstr>
      <vt:lpstr>Втора област: Самоуправление на емоциите  и поведението- Трети клас    </vt:lpstr>
      <vt:lpstr>Втора област от CASEL: Самоуправление на емоциите и поведението- обобщение</vt:lpstr>
      <vt:lpstr>Трета област: Социално познание (социални умения)- Трети клас </vt:lpstr>
      <vt:lpstr>Трета област: Социално познание (социални  умения)- Трети клас</vt:lpstr>
      <vt:lpstr>Трета област: Социално познание (социални умения)- Четвърти клас</vt:lpstr>
      <vt:lpstr>Трета област по CASEL: Социални умения- обобщение</vt:lpstr>
      <vt:lpstr>Четвърта област по CASEL: Умения за създаване на връзки и приятелства - Четвърти клас</vt:lpstr>
      <vt:lpstr>Четвърта област: Умения за създаване на връзки и приятелства- Трети клас</vt:lpstr>
      <vt:lpstr>Четвърта област: Умения за създаване на връзки и приятелства- Четвърти клас</vt:lpstr>
      <vt:lpstr>Четвърта област: Умения за създаване на връзки и приятелства- Четвърти клас</vt:lpstr>
      <vt:lpstr>Четвърта оласт: Умения за създаване на връзки и приятелства- Четвърти клас</vt:lpstr>
      <vt:lpstr>Четвърта област: Умения за създаване на връзки и приятелства- Четвърти клас</vt:lpstr>
      <vt:lpstr>Четвърта област: Умения за създаване на връзки и приятелства- Четвърти клас</vt:lpstr>
      <vt:lpstr>Четвърта област: Умения за създаване на връзки и приятелства- Четвърти клас</vt:lpstr>
      <vt:lpstr>Четвърта област по CASEL: Умения за създаване на връзки и приятелства </vt:lpstr>
      <vt:lpstr>На кой език говорим?</vt:lpstr>
      <vt:lpstr>Презентация на PowerPoint</vt:lpstr>
      <vt:lpstr>Четвърта област по CASEL: Умения за създаване на връзки и приятелства</vt:lpstr>
      <vt:lpstr>Активност: „Вълци и кози“</vt:lpstr>
      <vt:lpstr>Въпроси за дискусия:</vt:lpstr>
      <vt:lpstr>Пета област по CASEL:Отговорно вземане на   </vt:lpstr>
      <vt:lpstr>Как се чувствам днес?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jaklina</dc:creator>
  <cp:lastModifiedBy>Жаклина Спиридонова</cp:lastModifiedBy>
  <cp:revision>25</cp:revision>
  <dcterms:modified xsi:type="dcterms:W3CDTF">2025-11-13T17:56:07Z</dcterms:modified>
</cp:coreProperties>
</file>